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2" r:id="rId3"/>
    <p:sldId id="266" r:id="rId4"/>
    <p:sldId id="269" r:id="rId5"/>
    <p:sldId id="270" r:id="rId6"/>
    <p:sldId id="273" r:id="rId7"/>
    <p:sldId id="274" r:id="rId8"/>
    <p:sldId id="275" r:id="rId9"/>
    <p:sldId id="276" r:id="rId10"/>
    <p:sldId id="277" r:id="rId11"/>
    <p:sldId id="278" r:id="rId12"/>
    <p:sldId id="279" r:id="rId13"/>
    <p:sldId id="267" r:id="rId14"/>
  </p:sldIdLst>
  <p:sldSz cx="9144000" cy="6858000" type="screen4x3"/>
  <p:notesSz cx="6858000" cy="9144000"/>
  <p:embeddedFontLst>
    <p:embeddedFont>
      <p:font typeface="Twinkl" pitchFamily="2" charset="0"/>
      <p:regular r:id="rId17"/>
      <p:bold r:id="rId18"/>
    </p:embeddedFont>
    <p:embeddedFont>
      <p:font typeface="Calibri" pitchFamily="34" charset="0"/>
      <p:regular r:id="rId19"/>
      <p:bold r:id="rId20"/>
      <p:italic r:id="rId21"/>
      <p:boldItalic r:id="rId22"/>
    </p:embeddedFont>
    <p:embeddedFont>
      <p:font typeface="Sassoon Infant Rg" pitchFamily="50" charset="0"/>
      <p:regular r:id="rId23"/>
      <p:bold r:id="rId24"/>
    </p:embeddedFont>
    <p:embeddedFont>
      <p:font typeface="Twinkl Sb" charset="0"/>
      <p:bold r:id="rId25"/>
    </p:embeddedFont>
    <p:embeddedFont>
      <p:font typeface="Tuffy" pitchFamily="34" charset="0"/>
      <p:regular r:id="rId26"/>
      <p:bold r:id="rId27"/>
      <p:italic r:id="rId28"/>
      <p:boldItalic r:id="rId29"/>
    </p:embeddedFont>
    <p:embeddedFont>
      <p:font typeface="Twinkl SemiBold" pitchFamily="2" charset="0"/>
      <p:bold r:id="rId30"/>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0C1EB"/>
    <a:srgbClr val="ACDDFC"/>
    <a:srgbClr val="00639A"/>
    <a:srgbClr val="B1DDF9"/>
    <a:srgbClr val="4DB1E3"/>
    <a:srgbClr val="DE1E5A"/>
    <a:srgbClr val="18A0DB"/>
    <a:srgbClr val="BC01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10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DEF59FA-FEDB-44EE-8143-D50EC0D9A01E}" type="datetimeFigureOut">
              <a:rPr lang="en-GB"/>
              <a:pPr>
                <a:defRPr/>
              </a:pPr>
              <a:t>07/01/2021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2DDCCD1A-3369-4915-A3A3-DEC97B7B49D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0B0CDA7-1DF6-480C-861B-90F9365C04D3}" type="datetimeFigureOut">
              <a:rPr lang="en-GB"/>
              <a:pPr>
                <a:defRPr/>
              </a:pPr>
              <a:t>07/01/2021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74196028-0A78-44AC-B101-7B488477828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srcRect/>
          <a:stretch>
            <a:fillRect/>
          </a:stretch>
        </p:blipFill>
        <p:spPr bwMode="auto">
          <a:xfrm>
            <a:off x="8523288" y="6196013"/>
            <a:ext cx="576262" cy="5810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2"/>
          <p:cNvPicPr>
            <a:picLocks noChangeAspect="1"/>
          </p:cNvPicPr>
          <p:nvPr userDrawn="1"/>
        </p:nvPicPr>
        <p:blipFill>
          <a:blip r:embed="rId2" cstate="email"/>
          <a:srcRect/>
          <a:stretch>
            <a:fillRect/>
          </a:stretch>
        </p:blipFill>
        <p:spPr bwMode="auto">
          <a:xfrm>
            <a:off x="8072438" y="5734050"/>
            <a:ext cx="576262" cy="58102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SemiBold" pitchFamily="2" charset="0"/>
              </a:defRPr>
            </a:lvl1pPr>
          </a:lstStyle>
          <a:p>
            <a:r>
              <a:rPr lang="en-US"/>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dolor sit amet, consectetur adipiscing elit.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a:prstGeom prst="roundRect">
            <a:avLst>
              <a:gd name="adj" fmla="val 2585"/>
            </a:avLst>
          </a:prstGeo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srcRect/>
          <a:stretch>
            <a:fillRect/>
          </a:stretch>
        </p:blipFill>
        <p:spPr bwMode="auto">
          <a:xfrm>
            <a:off x="8523288" y="6196013"/>
            <a:ext cx="576262" cy="58102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email"/>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17563" y="1444625"/>
            <a:ext cx="6480175" cy="858838"/>
          </a:xfrm>
          <a:prstGeom prst="rect">
            <a:avLst/>
          </a:prstGeom>
          <a:noFill/>
          <a:ln w="9525">
            <a:noFill/>
            <a:miter lim="800000"/>
            <a:headEnd/>
            <a:tailEnd/>
          </a:ln>
        </p:spPr>
        <p:txBody>
          <a:bodyPr lIns="288000" tIns="288000" bIns="288000">
            <a:spAutoFit/>
          </a:bodyPr>
          <a:lstStyle/>
          <a:p>
            <a:pPr eaLnBrk="1" hangingPunct="1"/>
            <a:r>
              <a:rPr lang="en-GB" altLang="en-US">
                <a:ea typeface="Tuffy" pitchFamily="34" charset="0"/>
                <a:cs typeface="Tuffy" pitchFamily="34" charset="0"/>
              </a:rPr>
              <a:t>Some people travel by dog sled in the Arctic.</a:t>
            </a:r>
          </a:p>
        </p:txBody>
      </p:sp>
      <p:sp>
        <p:nvSpPr>
          <p:cNvPr id="11" name="TextBox 10"/>
          <p:cNvSpPr txBox="1">
            <a:spLocks noChangeArrowheads="1"/>
          </p:cNvSpPr>
          <p:nvPr/>
        </p:nvSpPr>
        <p:spPr bwMode="auto">
          <a:xfrm>
            <a:off x="817563" y="2535238"/>
            <a:ext cx="6480175" cy="1135062"/>
          </a:xfrm>
          <a:prstGeom prst="rect">
            <a:avLst/>
          </a:prstGeom>
          <a:noFill/>
          <a:ln w="9525">
            <a:noFill/>
            <a:miter lim="800000"/>
            <a:headEnd/>
            <a:tailEnd/>
          </a:ln>
        </p:spPr>
        <p:txBody>
          <a:bodyPr lIns="288000" tIns="288000" bIns="288000">
            <a:spAutoFit/>
          </a:bodyPr>
          <a:lstStyle/>
          <a:p>
            <a:pPr eaLnBrk="1" hangingPunct="1"/>
            <a:r>
              <a:rPr lang="en-GB" altLang="en-US">
                <a:ea typeface="Tuffy" pitchFamily="34" charset="0"/>
                <a:cs typeface="Tuffy" pitchFamily="34" charset="0"/>
              </a:rPr>
              <a:t>Dogs pull the sled which the person stands on. The sled glides along the snow.</a:t>
            </a:r>
          </a:p>
        </p:txBody>
      </p:sp>
      <p:sp>
        <p:nvSpPr>
          <p:cNvPr id="12" name="TextBox 11"/>
          <p:cNvSpPr txBox="1">
            <a:spLocks noChangeArrowheads="1"/>
          </p:cNvSpPr>
          <p:nvPr/>
        </p:nvSpPr>
        <p:spPr bwMode="auto">
          <a:xfrm>
            <a:off x="817563" y="3902075"/>
            <a:ext cx="5472112" cy="1136650"/>
          </a:xfrm>
          <a:prstGeom prst="rect">
            <a:avLst/>
          </a:prstGeom>
          <a:noFill/>
          <a:ln w="9525">
            <a:noFill/>
            <a:miter lim="800000"/>
            <a:headEnd/>
            <a:tailEnd/>
          </a:ln>
        </p:spPr>
        <p:txBody>
          <a:bodyPr lIns="288000" tIns="288000" bIns="288000">
            <a:spAutoFit/>
          </a:bodyPr>
          <a:lstStyle/>
          <a:p>
            <a:pPr eaLnBrk="1" hangingPunct="1"/>
            <a:r>
              <a:rPr lang="en-GB" altLang="en-US">
                <a:ea typeface="Tuffy" pitchFamily="34" charset="0"/>
                <a:cs typeface="Tuffy" pitchFamily="34" charset="0"/>
              </a:rPr>
              <a:t>People also travel by snowmobile, </a:t>
            </a:r>
          </a:p>
          <a:p>
            <a:pPr eaLnBrk="1" hangingPunct="1"/>
            <a:r>
              <a:rPr lang="en-GB" altLang="en-US">
                <a:ea typeface="Tuffy" pitchFamily="34" charset="0"/>
                <a:cs typeface="Tuffy" pitchFamily="34" charset="0"/>
              </a:rPr>
              <a:t>which looks like a jet ski on the snow.</a:t>
            </a:r>
          </a:p>
        </p:txBody>
      </p:sp>
      <p:grpSp>
        <p:nvGrpSpPr>
          <p:cNvPr id="2" name="Group 1"/>
          <p:cNvGrpSpPr>
            <a:grpSpLocks/>
          </p:cNvGrpSpPr>
          <p:nvPr/>
        </p:nvGrpSpPr>
        <p:grpSpPr bwMode="auto">
          <a:xfrm>
            <a:off x="188913" y="82550"/>
            <a:ext cx="8658225" cy="5892800"/>
            <a:chOff x="188913" y="82550"/>
            <a:chExt cx="8658225" cy="5892800"/>
          </a:xfrm>
        </p:grpSpPr>
        <p:sp>
          <p:nvSpPr>
            <p:cNvPr id="8" name="Rectangle: Rounded Corners 7"/>
            <p:cNvSpPr/>
            <p:nvPr/>
          </p:nvSpPr>
          <p:spPr>
            <a:xfrm>
              <a:off x="815975" y="812800"/>
              <a:ext cx="7372350" cy="5159375"/>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v</a:t>
              </a:r>
            </a:p>
          </p:txBody>
        </p:sp>
        <p:pic>
          <p:nvPicPr>
            <p:cNvPr id="14343" name="Picture 2"/>
            <p:cNvPicPr>
              <a:picLocks noChangeAspect="1"/>
            </p:cNvPicPr>
            <p:nvPr/>
          </p:nvPicPr>
          <p:blipFill>
            <a:blip r:embed="rId2" cstate="email"/>
            <a:srcRect/>
            <a:stretch>
              <a:fillRect/>
            </a:stretch>
          </p:blipFill>
          <p:spPr bwMode="auto">
            <a:xfrm>
              <a:off x="5170488" y="2378075"/>
              <a:ext cx="3676650" cy="3597275"/>
            </a:xfrm>
            <a:prstGeom prst="rect">
              <a:avLst/>
            </a:prstGeom>
            <a:noFill/>
            <a:ln w="9525">
              <a:noFill/>
              <a:miter lim="800000"/>
              <a:headEnd/>
              <a:tailEnd/>
            </a:ln>
          </p:spPr>
        </p:pic>
        <p:pic>
          <p:nvPicPr>
            <p:cNvPr id="14344" name="Picture 12"/>
            <p:cNvPicPr>
              <a:picLocks noChangeAspect="1"/>
            </p:cNvPicPr>
            <p:nvPr/>
          </p:nvPicPr>
          <p:blipFill>
            <a:blip r:embed="rId3" cstate="email"/>
            <a:srcRect/>
            <a:stretch>
              <a:fillRect/>
            </a:stretch>
          </p:blipFill>
          <p:spPr bwMode="auto">
            <a:xfrm rot="2817067">
              <a:off x="188912" y="82551"/>
              <a:ext cx="1255713" cy="125571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17563" y="1444625"/>
            <a:ext cx="6480175" cy="858838"/>
          </a:xfrm>
          <a:prstGeom prst="rect">
            <a:avLst/>
          </a:prstGeom>
          <a:noFill/>
          <a:ln w="9525">
            <a:noFill/>
            <a:miter lim="800000"/>
            <a:headEnd/>
            <a:tailEnd/>
          </a:ln>
        </p:spPr>
        <p:txBody>
          <a:bodyPr lIns="288000" tIns="288000" bIns="288000">
            <a:spAutoFit/>
          </a:bodyPr>
          <a:lstStyle/>
          <a:p>
            <a:pPr eaLnBrk="1" hangingPunct="1"/>
            <a:r>
              <a:rPr lang="en-GB" altLang="en-US">
                <a:ea typeface="Tuffy" pitchFamily="34" charset="0"/>
                <a:cs typeface="Tuffy" pitchFamily="34" charset="0"/>
              </a:rPr>
              <a:t>Lots of people in the Arctic go ice fishing.</a:t>
            </a:r>
          </a:p>
        </p:txBody>
      </p:sp>
      <p:sp>
        <p:nvSpPr>
          <p:cNvPr id="11" name="TextBox 10"/>
          <p:cNvSpPr txBox="1">
            <a:spLocks noChangeArrowheads="1"/>
          </p:cNvSpPr>
          <p:nvPr/>
        </p:nvSpPr>
        <p:spPr bwMode="auto">
          <a:xfrm>
            <a:off x="817563" y="2535238"/>
            <a:ext cx="6480175" cy="1135062"/>
          </a:xfrm>
          <a:prstGeom prst="rect">
            <a:avLst/>
          </a:prstGeom>
          <a:noFill/>
          <a:ln w="9525">
            <a:noFill/>
            <a:miter lim="800000"/>
            <a:headEnd/>
            <a:tailEnd/>
          </a:ln>
        </p:spPr>
        <p:txBody>
          <a:bodyPr lIns="288000" tIns="288000" bIns="288000">
            <a:spAutoFit/>
          </a:bodyPr>
          <a:lstStyle/>
          <a:p>
            <a:pPr eaLnBrk="1" hangingPunct="1"/>
            <a:r>
              <a:rPr lang="en-GB" altLang="en-US">
                <a:ea typeface="Tuffy" pitchFamily="34" charset="0"/>
                <a:cs typeface="Tuffy" pitchFamily="34" charset="0"/>
              </a:rPr>
              <a:t>They make a hole in the sea ice and wait for the fish underneath the ice to take the bait.</a:t>
            </a:r>
          </a:p>
        </p:txBody>
      </p:sp>
      <p:sp>
        <p:nvSpPr>
          <p:cNvPr id="12" name="TextBox 11"/>
          <p:cNvSpPr txBox="1">
            <a:spLocks noChangeArrowheads="1"/>
          </p:cNvSpPr>
          <p:nvPr/>
        </p:nvSpPr>
        <p:spPr bwMode="auto">
          <a:xfrm>
            <a:off x="817563" y="3902075"/>
            <a:ext cx="6480175" cy="1136650"/>
          </a:xfrm>
          <a:prstGeom prst="rect">
            <a:avLst/>
          </a:prstGeom>
          <a:noFill/>
          <a:ln w="9525">
            <a:noFill/>
            <a:miter lim="800000"/>
            <a:headEnd/>
            <a:tailEnd/>
          </a:ln>
        </p:spPr>
        <p:txBody>
          <a:bodyPr lIns="288000" tIns="288000" bIns="288000">
            <a:spAutoFit/>
          </a:bodyPr>
          <a:lstStyle/>
          <a:p>
            <a:pPr eaLnBrk="1" hangingPunct="1"/>
            <a:r>
              <a:rPr lang="en-GB" altLang="en-US">
                <a:ea typeface="Tuffy" pitchFamily="34" charset="0"/>
                <a:cs typeface="Tuffy" pitchFamily="34" charset="0"/>
              </a:rPr>
              <a:t>This is a great way of getting food </a:t>
            </a:r>
          </a:p>
          <a:p>
            <a:pPr eaLnBrk="1" hangingPunct="1"/>
            <a:r>
              <a:rPr lang="en-GB" altLang="en-US">
                <a:ea typeface="Tuffy" pitchFamily="34" charset="0"/>
                <a:cs typeface="Tuffy" pitchFamily="34" charset="0"/>
              </a:rPr>
              <a:t>in the Arctic.</a:t>
            </a:r>
          </a:p>
        </p:txBody>
      </p:sp>
      <p:grpSp>
        <p:nvGrpSpPr>
          <p:cNvPr id="2" name="Group 1"/>
          <p:cNvGrpSpPr>
            <a:grpSpLocks/>
          </p:cNvGrpSpPr>
          <p:nvPr/>
        </p:nvGrpSpPr>
        <p:grpSpPr bwMode="auto">
          <a:xfrm>
            <a:off x="98425" y="382588"/>
            <a:ext cx="8089900" cy="7256462"/>
            <a:chOff x="98242" y="382720"/>
            <a:chExt cx="8090171" cy="7256330"/>
          </a:xfrm>
        </p:grpSpPr>
        <p:sp>
          <p:nvSpPr>
            <p:cNvPr id="8" name="Rectangle: Rounded Corners 7"/>
            <p:cNvSpPr/>
            <p:nvPr/>
          </p:nvSpPr>
          <p:spPr>
            <a:xfrm>
              <a:off x="817404" y="812924"/>
              <a:ext cx="7371009" cy="5159281"/>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v</a:t>
              </a:r>
            </a:p>
          </p:txBody>
        </p:sp>
        <p:pic>
          <p:nvPicPr>
            <p:cNvPr id="15367" name="Picture 3"/>
            <p:cNvPicPr>
              <a:picLocks noChangeAspect="1"/>
            </p:cNvPicPr>
            <p:nvPr/>
          </p:nvPicPr>
          <p:blipFill>
            <a:blip r:embed="rId2" cstate="email"/>
            <a:srcRect/>
            <a:stretch>
              <a:fillRect/>
            </a:stretch>
          </p:blipFill>
          <p:spPr bwMode="auto">
            <a:xfrm rot="-923127">
              <a:off x="98242" y="382720"/>
              <a:ext cx="2879698" cy="1129556"/>
            </a:xfrm>
            <a:prstGeom prst="rect">
              <a:avLst/>
            </a:prstGeom>
            <a:noFill/>
            <a:ln w="9525">
              <a:noFill/>
              <a:miter lim="800000"/>
              <a:headEnd/>
              <a:tailEnd/>
            </a:ln>
          </p:spPr>
        </p:pic>
        <p:pic>
          <p:nvPicPr>
            <p:cNvPr id="15368" name="Picture 9"/>
            <p:cNvPicPr>
              <a:picLocks noChangeAspect="1"/>
            </p:cNvPicPr>
            <p:nvPr/>
          </p:nvPicPr>
          <p:blipFill>
            <a:blip r:embed="rId3" cstate="email"/>
            <a:srcRect/>
            <a:stretch>
              <a:fillRect/>
            </a:stretch>
          </p:blipFill>
          <p:spPr bwMode="auto">
            <a:xfrm rot="1428955">
              <a:off x="4237038" y="1954213"/>
              <a:ext cx="3719512" cy="568483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4814888" y="1087438"/>
            <a:ext cx="3441700" cy="4797425"/>
            <a:chOff x="4814888" y="1087583"/>
            <a:chExt cx="3441700" cy="4796820"/>
          </a:xfrm>
        </p:grpSpPr>
        <p:sp>
          <p:nvSpPr>
            <p:cNvPr id="15" name="Rectangle: Rounded Corners 14"/>
            <p:cNvSpPr/>
            <p:nvPr/>
          </p:nvSpPr>
          <p:spPr>
            <a:xfrm>
              <a:off x="4827588" y="3357422"/>
              <a:ext cx="3416300" cy="2526981"/>
            </a:xfrm>
            <a:prstGeom prst="roundRect">
              <a:avLst/>
            </a:prstGeom>
            <a:solidFill>
              <a:srgbClr val="80C1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Rounded Corners 2"/>
            <p:cNvSpPr/>
            <p:nvPr/>
          </p:nvSpPr>
          <p:spPr>
            <a:xfrm>
              <a:off x="4814888" y="1087583"/>
              <a:ext cx="3414712" cy="3107933"/>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1" name="Picture 1"/>
            <p:cNvPicPr>
              <a:picLocks noChangeAspect="1"/>
            </p:cNvPicPr>
            <p:nvPr/>
          </p:nvPicPr>
          <p:blipFill>
            <a:blip r:embed="rId2" cstate="email"/>
            <a:srcRect/>
            <a:stretch>
              <a:fillRect/>
            </a:stretch>
          </p:blipFill>
          <p:spPr bwMode="auto">
            <a:xfrm>
              <a:off x="4814888" y="2076956"/>
              <a:ext cx="3441700" cy="2583964"/>
            </a:xfrm>
            <a:prstGeom prst="rect">
              <a:avLst/>
            </a:prstGeom>
            <a:noFill/>
            <a:ln w="9525">
              <a:noFill/>
              <a:miter lim="800000"/>
              <a:headEnd/>
              <a:tailEnd/>
            </a:ln>
          </p:spPr>
        </p:pic>
        <p:sp>
          <p:nvSpPr>
            <p:cNvPr id="16392" name="TextBox 13"/>
            <p:cNvSpPr txBox="1">
              <a:spLocks noChangeArrowheads="1"/>
            </p:cNvSpPr>
            <p:nvPr/>
          </p:nvSpPr>
          <p:spPr bwMode="auto">
            <a:xfrm>
              <a:off x="4841118" y="4194844"/>
              <a:ext cx="3389235" cy="446212"/>
            </a:xfrm>
            <a:prstGeom prst="rect">
              <a:avLst/>
            </a:prstGeom>
            <a:noFill/>
            <a:ln w="9525">
              <a:noFill/>
              <a:miter lim="800000"/>
              <a:headEnd/>
              <a:tailEnd/>
            </a:ln>
          </p:spPr>
          <p:txBody>
            <a:bodyPr>
              <a:spAutoFit/>
            </a:bodyPr>
            <a:lstStyle/>
            <a:p>
              <a:pPr eaLnBrk="1" hangingPunct="1"/>
              <a:endParaRPr lang="en-GB" altLang="en-US"/>
            </a:p>
            <a:p>
              <a:pPr algn="ctr" eaLnBrk="1" hangingPunct="1"/>
              <a:r>
                <a:rPr lang="en-GB" altLang="en-US" sz="500">
                  <a:latin typeface="Arial" charset="0"/>
                  <a:cs typeface="Arial" charset="0"/>
                </a:rPr>
                <a:t>Photo courtesy of NOAA Photo Library (@flickr.com) - granted under creative commons licence - attribution</a:t>
              </a:r>
            </a:p>
          </p:txBody>
        </p:sp>
      </p:grpSp>
      <p:sp>
        <p:nvSpPr>
          <p:cNvPr id="2" name="Rectangle: Rounded Corners 1"/>
          <p:cNvSpPr/>
          <p:nvPr/>
        </p:nvSpPr>
        <p:spPr>
          <a:xfrm>
            <a:off x="817563" y="1087438"/>
            <a:ext cx="3549650" cy="1971675"/>
          </a:xfrm>
          <a:prstGeom prst="roundRect">
            <a:avLst/>
          </a:prstGeom>
          <a:noFill/>
          <a:ln w="76200">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dirty="0">
                <a:solidFill>
                  <a:schemeClr val="tx1"/>
                </a:solidFill>
                <a:ea typeface="Tuffy" panose="020B0603060100000000" pitchFamily="34" charset="0"/>
                <a:cs typeface="Arial" panose="020B0604020202020204" pitchFamily="34" charset="0"/>
              </a:rPr>
              <a:t>Scientists often visit the Arctic to try and find new discoveries as there are lots of places that no one has ever been to.</a:t>
            </a:r>
          </a:p>
          <a:p>
            <a:pPr algn="ctr">
              <a:defRPr/>
            </a:pPr>
            <a:endParaRPr lang="en-GB" dirty="0"/>
          </a:p>
        </p:txBody>
      </p:sp>
      <p:sp>
        <p:nvSpPr>
          <p:cNvPr id="13" name="Rectangle: Rounded Corners 12"/>
          <p:cNvSpPr/>
          <p:nvPr/>
        </p:nvSpPr>
        <p:spPr>
          <a:xfrm>
            <a:off x="817563" y="3357563"/>
            <a:ext cx="3549650" cy="2527300"/>
          </a:xfrm>
          <a:prstGeom prst="roundRect">
            <a:avLst/>
          </a:prstGeom>
          <a:noFill/>
          <a:ln w="762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eaLnBrk="1" hangingPunct="1">
              <a:defRPr/>
            </a:pPr>
            <a:r>
              <a:rPr lang="en-GB" altLang="en-US" dirty="0">
                <a:solidFill>
                  <a:schemeClr val="tx1"/>
                </a:solidFill>
                <a:ea typeface="Tuffy" panose="020B0603060100000000" pitchFamily="34" charset="0"/>
                <a:cs typeface="Arial" panose="020B0604020202020204" pitchFamily="34" charset="0"/>
              </a:rPr>
              <a:t>Also, they measure the amount of sea ice. They do this because the world is getting warmer and this is melting sea ice. This could cause lots of problems in the future.</a:t>
            </a:r>
          </a:p>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628650" y="400050"/>
            <a:ext cx="8408988" cy="2728913"/>
            <a:chOff x="628649" y="400176"/>
            <a:chExt cx="8408683" cy="2728808"/>
          </a:xfrm>
          <a:noFill/>
        </p:grpSpPr>
        <p:sp>
          <p:nvSpPr>
            <p:cNvPr id="8204" name="Content Placeholder 15"/>
            <p:cNvSpPr>
              <a:spLocks/>
            </p:cNvSpPr>
            <p:nvPr/>
          </p:nvSpPr>
          <p:spPr bwMode="auto">
            <a:xfrm>
              <a:off x="628649" y="770264"/>
              <a:ext cx="7886700" cy="2358720"/>
            </a:xfrm>
            <a:prstGeom prst="roundRect">
              <a:avLst>
                <a:gd name="adj" fmla="val 2583"/>
              </a:avLst>
            </a:prstGeom>
            <a:grpFill/>
            <a:ln>
              <a:noFill/>
            </a:ln>
            <a:extLst>
              <a:ext uri="{91240B29-F687-4F45-9708-019B960494DF}"/>
            </a:extLst>
          </p:spPr>
          <p:txBody>
            <a:bodyPr lIns="180000" tIns="288000" rIns="288000" bIns="288000"/>
            <a:lstStyle>
              <a:lvl1pPr marL="228600" indent="-228600">
                <a:defRPr>
                  <a:solidFill>
                    <a:schemeClr val="tx1"/>
                  </a:solidFill>
                  <a:latin typeface="Twinkl" pitchFamily="2" charset="0"/>
                </a:defRPr>
              </a:lvl1pPr>
              <a:lvl2pPr marL="685800" indent="-22860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spcBef>
                  <a:spcPts val="1000"/>
                </a:spcBef>
                <a:buFont typeface="Arial" panose="020B0604020202020204" pitchFamily="34" charset="0"/>
                <a:buChar char="•"/>
                <a:defRPr/>
              </a:pPr>
              <a:r>
                <a:rPr lang="en-GB" altLang="en-US" dirty="0">
                  <a:solidFill>
                    <a:srgbClr val="1C1C1C"/>
                  </a:solidFill>
                  <a:ea typeface="Sassoon Infant Rg" panose="02000503030000020003" pitchFamily="50" charset="0"/>
                  <a:cs typeface="Sassoon Infant Rg" panose="02000503030000020003" pitchFamily="50" charset="0"/>
                </a:rPr>
                <a:t>The </a:t>
              </a:r>
              <a:r>
                <a:rPr lang="en-GB" altLang="en-US" dirty="0" smtClean="0">
                  <a:solidFill>
                    <a:srgbClr val="1C1C1C"/>
                  </a:solidFill>
                  <a:ea typeface="Sassoon Infant Rg" panose="02000503030000020003" pitchFamily="50" charset="0"/>
                  <a:cs typeface="Sassoon Infant Rg" panose="02000503030000020003" pitchFamily="50" charset="0"/>
                </a:rPr>
                <a:t>Arctic </a:t>
              </a:r>
              <a:r>
                <a:rPr lang="en-GB" altLang="en-US" dirty="0">
                  <a:solidFill>
                    <a:srgbClr val="1C1C1C"/>
                  </a:solidFill>
                  <a:ea typeface="Sassoon Infant Rg" panose="02000503030000020003" pitchFamily="50" charset="0"/>
                  <a:cs typeface="Sassoon Infant Rg" panose="02000503030000020003" pitchFamily="50" charset="0"/>
                </a:rPr>
                <a:t>is in the </a:t>
              </a:r>
              <a:r>
                <a:rPr lang="en-GB" altLang="en-US" dirty="0" smtClean="0">
                  <a:solidFill>
                    <a:srgbClr val="1C1C1C"/>
                  </a:solidFill>
                  <a:ea typeface="Sassoon Infant Rg" panose="02000503030000020003" pitchFamily="50" charset="0"/>
                  <a:cs typeface="Sassoon Infant Rg" panose="02000503030000020003" pitchFamily="50" charset="0"/>
                </a:rPr>
                <a:t>Far </a:t>
              </a:r>
              <a:r>
                <a:rPr lang="en-GB" altLang="en-US" dirty="0">
                  <a:solidFill>
                    <a:srgbClr val="1C1C1C"/>
                  </a:solidFill>
                  <a:ea typeface="Sassoon Infant Rg" panose="02000503030000020003" pitchFamily="50" charset="0"/>
                  <a:cs typeface="Sassoon Infant Rg" panose="02000503030000020003" pitchFamily="50" charset="0"/>
                </a:rPr>
                <a:t>North.</a:t>
              </a:r>
            </a:p>
            <a:p>
              <a:pPr eaLnBrk="1" hangingPunct="1">
                <a:lnSpc>
                  <a:spcPct val="90000"/>
                </a:lnSpc>
                <a:spcBef>
                  <a:spcPts val="1000"/>
                </a:spcBef>
                <a:buFont typeface="Arial" panose="020B0604020202020204" pitchFamily="34" charset="0"/>
                <a:buChar char="•"/>
                <a:defRPr/>
              </a:pPr>
              <a:r>
                <a:rPr lang="en-GB" altLang="en-US" dirty="0">
                  <a:solidFill>
                    <a:srgbClr val="1C1C1C"/>
                  </a:solidFill>
                  <a:ea typeface="Sassoon Infant Rg" panose="02000503030000020003" pitchFamily="50" charset="0"/>
                  <a:cs typeface="Sassoon Infant Rg" panose="02000503030000020003" pitchFamily="50" charset="0"/>
                </a:rPr>
                <a:t>The North Pole is in the Arctic.</a:t>
              </a:r>
            </a:p>
            <a:p>
              <a:pPr eaLnBrk="1" hangingPunct="1">
                <a:lnSpc>
                  <a:spcPct val="90000"/>
                </a:lnSpc>
                <a:spcBef>
                  <a:spcPts val="1000"/>
                </a:spcBef>
                <a:buFont typeface="Arial" panose="020B0604020202020204" pitchFamily="34" charset="0"/>
                <a:buChar char="•"/>
                <a:defRPr/>
              </a:pPr>
              <a:r>
                <a:rPr lang="en-GB" altLang="en-US" dirty="0">
                  <a:solidFill>
                    <a:srgbClr val="1C1C1C"/>
                  </a:solidFill>
                  <a:ea typeface="Sassoon Infant Rg" panose="02000503030000020003" pitchFamily="50" charset="0"/>
                  <a:cs typeface="Sassoon Infant Rg" panose="02000503030000020003" pitchFamily="50" charset="0"/>
                </a:rPr>
                <a:t>The Arctic has very </a:t>
              </a:r>
              <a:r>
                <a:rPr lang="en-GB" altLang="en-US" dirty="0" smtClean="0">
                  <a:solidFill>
                    <a:srgbClr val="1C1C1C"/>
                  </a:solidFill>
                  <a:ea typeface="Sassoon Infant Rg" panose="02000503030000020003" pitchFamily="50" charset="0"/>
                  <a:cs typeface="Sassoon Infant Rg" panose="02000503030000020003" pitchFamily="50" charset="0"/>
                </a:rPr>
                <a:t>few plants </a:t>
              </a:r>
              <a:r>
                <a:rPr lang="en-GB" altLang="en-US" dirty="0">
                  <a:solidFill>
                    <a:srgbClr val="1C1C1C"/>
                  </a:solidFill>
                  <a:ea typeface="Sassoon Infant Rg" panose="02000503030000020003" pitchFamily="50" charset="0"/>
                  <a:cs typeface="Sassoon Infant Rg" panose="02000503030000020003" pitchFamily="50" charset="0"/>
                </a:rPr>
                <a:t>because it is very cold </a:t>
              </a:r>
              <a:r>
                <a:rPr lang="en-GB" altLang="en-US" dirty="0" smtClean="0">
                  <a:solidFill>
                    <a:srgbClr val="1C1C1C"/>
                  </a:solidFill>
                  <a:ea typeface="Sassoon Infant Rg" panose="02000503030000020003" pitchFamily="50" charset="0"/>
                  <a:cs typeface="Sassoon Infant Rg" panose="02000503030000020003" pitchFamily="50" charset="0"/>
                </a:rPr>
                <a:t>there. </a:t>
              </a:r>
              <a:endParaRPr lang="en-GB" altLang="en-US" dirty="0">
                <a:solidFill>
                  <a:srgbClr val="1C1C1C"/>
                </a:solidFill>
                <a:ea typeface="Sassoon Infant Rg" panose="02000503030000020003" pitchFamily="50" charset="0"/>
                <a:cs typeface="Sassoon Infant Rg" panose="02000503030000020003" pitchFamily="50" charset="0"/>
              </a:endParaRPr>
            </a:p>
            <a:p>
              <a:pPr eaLnBrk="1" hangingPunct="1">
                <a:lnSpc>
                  <a:spcPct val="90000"/>
                </a:lnSpc>
                <a:spcBef>
                  <a:spcPts val="1000"/>
                </a:spcBef>
                <a:buFont typeface="Arial" panose="020B0604020202020204" pitchFamily="34" charset="0"/>
                <a:buChar char="•"/>
                <a:defRPr/>
              </a:pPr>
              <a:r>
                <a:rPr lang="en-GB" altLang="en-US" dirty="0">
                  <a:solidFill>
                    <a:srgbClr val="1C1C1C"/>
                  </a:solidFill>
                  <a:ea typeface="Sassoon Infant Rg" panose="02000503030000020003" pitchFamily="50" charset="0"/>
                  <a:cs typeface="Sassoon Infant Rg" panose="02000503030000020003" pitchFamily="50" charset="0"/>
                </a:rPr>
                <a:t>Why do you think the Arctic is white?</a:t>
              </a:r>
            </a:p>
            <a:p>
              <a:pPr eaLnBrk="1" hangingPunct="1">
                <a:lnSpc>
                  <a:spcPct val="90000"/>
                </a:lnSpc>
                <a:spcBef>
                  <a:spcPts val="1000"/>
                </a:spcBef>
                <a:buFont typeface="Arial" panose="020B0604020202020204" pitchFamily="34" charset="0"/>
                <a:buChar char="•"/>
                <a:defRPr/>
              </a:pPr>
              <a:r>
                <a:rPr lang="en-GB" altLang="en-US" dirty="0">
                  <a:solidFill>
                    <a:srgbClr val="1C1C1C"/>
                  </a:solidFill>
                  <a:ea typeface="Sassoon Infant Rg" panose="02000503030000020003" pitchFamily="50" charset="0"/>
                  <a:cs typeface="Sassoon Infant Rg" panose="02000503030000020003" pitchFamily="50" charset="0"/>
                </a:rPr>
                <a:t>What do you know about the Arctic?</a:t>
              </a:r>
            </a:p>
            <a:p>
              <a:pPr eaLnBrk="1" hangingPunct="1">
                <a:lnSpc>
                  <a:spcPct val="90000"/>
                </a:lnSpc>
                <a:spcBef>
                  <a:spcPts val="1000"/>
                </a:spcBef>
                <a:buFont typeface="Arial" panose="020B0604020202020204" pitchFamily="34" charset="0"/>
                <a:buChar char="•"/>
                <a:defRPr/>
              </a:pPr>
              <a:endParaRPr lang="en-GB" altLang="en-US" dirty="0">
                <a:solidFill>
                  <a:srgbClr val="1C1C1C"/>
                </a:solidFill>
                <a:ea typeface="Sassoon Infant Rg" panose="02000503030000020003" pitchFamily="50" charset="0"/>
                <a:cs typeface="Sassoon Infant Rg" panose="02000503030000020003" pitchFamily="50" charset="0"/>
              </a:endParaRPr>
            </a:p>
          </p:txBody>
        </p:sp>
        <p:pic>
          <p:nvPicPr>
            <p:cNvPr id="8205" name="Picture 32"/>
            <p:cNvPicPr>
              <a:picLocks noChangeAspect="1"/>
            </p:cNvPicPr>
            <p:nvPr/>
          </p:nvPicPr>
          <p:blipFill>
            <a:blip r:embed="rId2" cstate="email">
              <a:extLst>
                <a:ext uri="{28A0092B-C50C-407E-A947-70E740481C1C}"/>
              </a:extLst>
            </a:blip>
            <a:srcRect/>
            <a:stretch>
              <a:fillRect/>
            </a:stretch>
          </p:blipFill>
          <p:spPr bwMode="auto">
            <a:xfrm rot="20935429" flipH="1">
              <a:off x="7078369" y="400176"/>
              <a:ext cx="1958963" cy="1117984"/>
            </a:xfrm>
            <a:prstGeom prst="rect">
              <a:avLst/>
            </a:prstGeom>
            <a:grpFill/>
            <a:ln>
              <a:noFill/>
            </a:ln>
            <a:extLst>
              <a:ext uri="{91240B29-F687-4F45-9708-019B960494DF}"/>
            </a:extLst>
          </p:spPr>
        </p:pic>
      </p:grpSp>
      <p:grpSp>
        <p:nvGrpSpPr>
          <p:cNvPr id="4" name="Group 2"/>
          <p:cNvGrpSpPr>
            <a:grpSpLocks/>
          </p:cNvGrpSpPr>
          <p:nvPr/>
        </p:nvGrpSpPr>
        <p:grpSpPr bwMode="auto">
          <a:xfrm>
            <a:off x="687388" y="3013075"/>
            <a:ext cx="7770812" cy="3128963"/>
            <a:chOff x="686858" y="3013075"/>
            <a:chExt cx="7770569" cy="3128962"/>
          </a:xfrm>
        </p:grpSpPr>
        <p:sp>
          <p:nvSpPr>
            <p:cNvPr id="2" name="Rectangle: Rounded Corners 1"/>
            <p:cNvSpPr/>
            <p:nvPr/>
          </p:nvSpPr>
          <p:spPr>
            <a:xfrm>
              <a:off x="686858" y="3387725"/>
              <a:ext cx="7770569" cy="2754312"/>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6149" name="Group 3"/>
            <p:cNvGrpSpPr>
              <a:grpSpLocks/>
            </p:cNvGrpSpPr>
            <p:nvPr/>
          </p:nvGrpSpPr>
          <p:grpSpPr bwMode="auto">
            <a:xfrm>
              <a:off x="990480" y="3013075"/>
              <a:ext cx="7304663" cy="3091326"/>
              <a:chOff x="990480" y="3013197"/>
              <a:chExt cx="7304663" cy="3091680"/>
            </a:xfrm>
          </p:grpSpPr>
          <p:pic>
            <p:nvPicPr>
              <p:cNvPr id="6150" name="Picture 30"/>
              <p:cNvPicPr>
                <a:picLocks noChangeAspect="1"/>
              </p:cNvPicPr>
              <p:nvPr/>
            </p:nvPicPr>
            <p:blipFill>
              <a:blip r:embed="rId3" cstate="email"/>
              <a:srcRect/>
              <a:stretch>
                <a:fillRect/>
              </a:stretch>
            </p:blipFill>
            <p:spPr bwMode="auto">
              <a:xfrm>
                <a:off x="5159085" y="3013197"/>
                <a:ext cx="3136058" cy="3091680"/>
              </a:xfrm>
              <a:prstGeom prst="rect">
                <a:avLst/>
              </a:prstGeom>
              <a:noFill/>
              <a:ln w="9525">
                <a:noFill/>
                <a:miter lim="800000"/>
                <a:headEnd/>
                <a:tailEnd/>
              </a:ln>
            </p:spPr>
          </p:pic>
          <p:grpSp>
            <p:nvGrpSpPr>
              <p:cNvPr id="6151" name="Group 2"/>
              <p:cNvGrpSpPr>
                <a:grpSpLocks/>
              </p:cNvGrpSpPr>
              <p:nvPr/>
            </p:nvGrpSpPr>
            <p:grpSpPr bwMode="auto">
              <a:xfrm>
                <a:off x="990480" y="3814482"/>
                <a:ext cx="3389710" cy="2212707"/>
                <a:chOff x="990480" y="3814482"/>
                <a:chExt cx="3389710" cy="2212707"/>
              </a:xfrm>
            </p:grpSpPr>
            <p:pic>
              <p:nvPicPr>
                <p:cNvPr id="6152" name="Picture 9"/>
                <p:cNvPicPr>
                  <a:picLocks noChangeAspect="1"/>
                </p:cNvPicPr>
                <p:nvPr/>
              </p:nvPicPr>
              <p:blipFill>
                <a:blip r:embed="rId4" cstate="email"/>
                <a:srcRect/>
                <a:stretch>
                  <a:fillRect/>
                </a:stretch>
              </p:blipFill>
              <p:spPr bwMode="auto">
                <a:xfrm>
                  <a:off x="1043865" y="3814482"/>
                  <a:ext cx="3336324" cy="1914522"/>
                </a:xfrm>
                <a:prstGeom prst="rect">
                  <a:avLst/>
                </a:prstGeom>
                <a:noFill/>
                <a:ln w="9525">
                  <a:noFill/>
                  <a:miter lim="800000"/>
                  <a:headEnd/>
                  <a:tailEnd/>
                </a:ln>
              </p:spPr>
            </p:pic>
            <p:sp>
              <p:nvSpPr>
                <p:cNvPr id="6153" name="TextBox 33"/>
                <p:cNvSpPr txBox="1">
                  <a:spLocks noChangeArrowheads="1"/>
                </p:cNvSpPr>
                <p:nvPr/>
              </p:nvSpPr>
              <p:spPr bwMode="auto">
                <a:xfrm>
                  <a:off x="990480" y="5503969"/>
                  <a:ext cx="3389710" cy="523220"/>
                </a:xfrm>
                <a:prstGeom prst="rect">
                  <a:avLst/>
                </a:prstGeom>
                <a:noFill/>
                <a:ln w="9525">
                  <a:noFill/>
                  <a:miter lim="800000"/>
                  <a:headEnd/>
                  <a:tailEnd/>
                </a:ln>
              </p:spPr>
              <p:txBody>
                <a:bodyPr>
                  <a:spAutoFit/>
                </a:bodyPr>
                <a:lstStyle/>
                <a:p>
                  <a:pPr algn="ctr" eaLnBrk="1" hangingPunct="1"/>
                  <a:endParaRPr lang="en-GB" altLang="en-US"/>
                </a:p>
                <a:p>
                  <a:pPr algn="ctr" eaLnBrk="1" hangingPunct="1"/>
                  <a:r>
                    <a:rPr lang="en-GB" altLang="en-US" sz="500">
                      <a:latin typeface="Arial" charset="0"/>
                      <a:cs typeface="Arial" charset="0"/>
                    </a:rPr>
                    <a:t>Photo courtesy of NASA Goddard photo and video and dsearls(@flickr.com) -granted under creative commons licence -attributiont</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4238" y="1323975"/>
            <a:ext cx="7510462" cy="893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marL="285750" indent="-285750" eaLnBrk="1" fontAlgn="auto" hangingPunct="1">
              <a:spcBef>
                <a:spcPts val="0"/>
              </a:spcBef>
              <a:spcAft>
                <a:spcPts val="0"/>
              </a:spcAft>
              <a:buFont typeface="Arial" panose="020B0604020202020204" pitchFamily="34" charset="0"/>
              <a:buChar char="•"/>
              <a:defRPr/>
            </a:pPr>
            <a:r>
              <a:rPr lang="en-GB" altLang="en-US" dirty="0">
                <a:solidFill>
                  <a:schemeClr val="tx1"/>
                </a:solidFill>
              </a:rPr>
              <a:t>The Arctic is in the Far North.</a:t>
            </a:r>
          </a:p>
        </p:txBody>
      </p:sp>
      <p:sp>
        <p:nvSpPr>
          <p:cNvPr id="20" name="Rectangle 19"/>
          <p:cNvSpPr/>
          <p:nvPr/>
        </p:nvSpPr>
        <p:spPr>
          <a:xfrm>
            <a:off x="884238" y="2397125"/>
            <a:ext cx="7510462" cy="8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marL="285750" indent="-285750" eaLnBrk="1" fontAlgn="auto" hangingPunct="1">
              <a:spcBef>
                <a:spcPts val="0"/>
              </a:spcBef>
              <a:spcAft>
                <a:spcPts val="0"/>
              </a:spcAft>
              <a:buFont typeface="Arial" panose="020B0604020202020204" pitchFamily="34" charset="0"/>
              <a:buChar char="•"/>
              <a:defRPr/>
            </a:pPr>
            <a:r>
              <a:rPr lang="en-GB" altLang="en-US" dirty="0">
                <a:solidFill>
                  <a:schemeClr val="tx1"/>
                </a:solidFill>
              </a:rPr>
              <a:t>The ice acts as land.</a:t>
            </a:r>
            <a:endParaRPr lang="en-GB" altLang="en-US" dirty="0"/>
          </a:p>
        </p:txBody>
      </p:sp>
      <p:sp>
        <p:nvSpPr>
          <p:cNvPr id="21" name="Rectangle 20"/>
          <p:cNvSpPr/>
          <p:nvPr/>
        </p:nvSpPr>
        <p:spPr>
          <a:xfrm>
            <a:off x="884238" y="3468688"/>
            <a:ext cx="7510462" cy="89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marL="285750" indent="-285750" eaLnBrk="1" fontAlgn="auto" hangingPunct="1">
              <a:spcBef>
                <a:spcPts val="0"/>
              </a:spcBef>
              <a:spcAft>
                <a:spcPts val="0"/>
              </a:spcAft>
              <a:buFont typeface="Arial" panose="020B0604020202020204" pitchFamily="34" charset="0"/>
              <a:buChar char="•"/>
              <a:defRPr/>
            </a:pPr>
            <a:r>
              <a:rPr lang="en-GB" altLang="en-US" dirty="0">
                <a:solidFill>
                  <a:schemeClr val="tx1"/>
                </a:solidFill>
              </a:rPr>
              <a:t>There are also icebergs in the Arctic Ocean.</a:t>
            </a:r>
            <a:endParaRPr lang="en-GB" altLang="en-US" dirty="0"/>
          </a:p>
        </p:txBody>
      </p:sp>
      <p:sp>
        <p:nvSpPr>
          <p:cNvPr id="22" name="Rectangle 21"/>
          <p:cNvSpPr/>
          <p:nvPr/>
        </p:nvSpPr>
        <p:spPr>
          <a:xfrm>
            <a:off x="884238" y="4541838"/>
            <a:ext cx="7510462" cy="8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marL="285750" indent="-285750" eaLnBrk="1" fontAlgn="auto" hangingPunct="1">
              <a:spcBef>
                <a:spcPts val="0"/>
              </a:spcBef>
              <a:spcAft>
                <a:spcPts val="0"/>
              </a:spcAft>
              <a:buFont typeface="Arial" panose="020B0604020202020204" pitchFamily="34" charset="0"/>
              <a:buChar char="•"/>
              <a:defRPr/>
            </a:pPr>
            <a:r>
              <a:rPr lang="en-GB" altLang="en-US" dirty="0">
                <a:solidFill>
                  <a:schemeClr val="tx1"/>
                </a:solidFill>
              </a:rPr>
              <a:t>Icebergs are pieces of ice which have broken off and are </a:t>
            </a:r>
            <a:br>
              <a:rPr lang="en-GB" altLang="en-US" dirty="0">
                <a:solidFill>
                  <a:schemeClr val="tx1"/>
                </a:solidFill>
              </a:rPr>
            </a:br>
            <a:r>
              <a:rPr lang="en-GB" altLang="en-US" dirty="0">
                <a:solidFill>
                  <a:schemeClr val="tx1"/>
                </a:solidFill>
              </a:rPr>
              <a:t>floating in the ocean.</a:t>
            </a:r>
            <a:endParaRPr lang="en-GB" altLang="en-US" dirty="0"/>
          </a:p>
        </p:txBody>
      </p:sp>
      <p:grpSp>
        <p:nvGrpSpPr>
          <p:cNvPr id="3" name="Group 5"/>
          <p:cNvGrpSpPr>
            <a:grpSpLocks/>
          </p:cNvGrpSpPr>
          <p:nvPr/>
        </p:nvGrpSpPr>
        <p:grpSpPr bwMode="auto">
          <a:xfrm>
            <a:off x="188913" y="82550"/>
            <a:ext cx="8712200" cy="6613525"/>
            <a:chOff x="188913" y="82550"/>
            <a:chExt cx="8712888" cy="6614250"/>
          </a:xfrm>
        </p:grpSpPr>
        <p:sp>
          <p:nvSpPr>
            <p:cNvPr id="2" name="Rectangle: Rounded Corners 1"/>
            <p:cNvSpPr/>
            <p:nvPr/>
          </p:nvSpPr>
          <p:spPr>
            <a:xfrm>
              <a:off x="816025" y="812880"/>
              <a:ext cx="7372932" cy="5158353"/>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t>vc</a:t>
              </a:r>
              <a:endParaRPr lang="en-GB" dirty="0"/>
            </a:p>
          </p:txBody>
        </p:sp>
        <p:grpSp>
          <p:nvGrpSpPr>
            <p:cNvPr id="7176" name="Group 4"/>
            <p:cNvGrpSpPr>
              <a:grpSpLocks/>
            </p:cNvGrpSpPr>
            <p:nvPr/>
          </p:nvGrpSpPr>
          <p:grpSpPr bwMode="auto">
            <a:xfrm>
              <a:off x="188913" y="82550"/>
              <a:ext cx="8712888" cy="6614250"/>
              <a:chOff x="188913" y="82550"/>
              <a:chExt cx="8712888" cy="6614250"/>
            </a:xfrm>
          </p:grpSpPr>
          <p:pic>
            <p:nvPicPr>
              <p:cNvPr id="7177" name="Picture 3"/>
              <p:cNvPicPr>
                <a:picLocks noChangeAspect="1"/>
              </p:cNvPicPr>
              <p:nvPr/>
            </p:nvPicPr>
            <p:blipFill>
              <a:blip r:embed="rId2" cstate="email"/>
              <a:srcRect/>
              <a:stretch>
                <a:fillRect/>
              </a:stretch>
            </p:blipFill>
            <p:spPr bwMode="auto">
              <a:xfrm>
                <a:off x="5237018" y="387607"/>
                <a:ext cx="3664783" cy="3660261"/>
              </a:xfrm>
              <a:prstGeom prst="rect">
                <a:avLst/>
              </a:prstGeom>
              <a:noFill/>
              <a:ln w="9525">
                <a:noFill/>
                <a:miter lim="800000"/>
                <a:headEnd/>
                <a:tailEnd/>
              </a:ln>
            </p:spPr>
          </p:pic>
          <p:grpSp>
            <p:nvGrpSpPr>
              <p:cNvPr id="7178" name="Group 2"/>
              <p:cNvGrpSpPr>
                <a:grpSpLocks/>
              </p:cNvGrpSpPr>
              <p:nvPr/>
            </p:nvGrpSpPr>
            <p:grpSpPr bwMode="auto">
              <a:xfrm>
                <a:off x="188913" y="82550"/>
                <a:ext cx="8695535" cy="6614250"/>
                <a:chOff x="188913" y="82550"/>
                <a:chExt cx="8695535" cy="6614250"/>
              </a:xfrm>
            </p:grpSpPr>
            <p:pic>
              <p:nvPicPr>
                <p:cNvPr id="7179" name="Picture 11"/>
                <p:cNvPicPr>
                  <a:picLocks noChangeAspect="1"/>
                </p:cNvPicPr>
                <p:nvPr/>
              </p:nvPicPr>
              <p:blipFill>
                <a:blip r:embed="rId3" cstate="email"/>
                <a:srcRect/>
                <a:stretch>
                  <a:fillRect/>
                </a:stretch>
              </p:blipFill>
              <p:spPr bwMode="auto">
                <a:xfrm rot="2817067">
                  <a:off x="188912" y="82551"/>
                  <a:ext cx="1255713" cy="1255712"/>
                </a:xfrm>
                <a:prstGeom prst="rect">
                  <a:avLst/>
                </a:prstGeom>
                <a:noFill/>
                <a:ln w="9525">
                  <a:noFill/>
                  <a:miter lim="800000"/>
                  <a:headEnd/>
                  <a:tailEnd/>
                </a:ln>
              </p:spPr>
            </p:pic>
            <p:pic>
              <p:nvPicPr>
                <p:cNvPr id="7180" name="Picture 8"/>
                <p:cNvPicPr>
                  <a:picLocks noChangeAspect="1"/>
                </p:cNvPicPr>
                <p:nvPr/>
              </p:nvPicPr>
              <p:blipFill>
                <a:blip r:embed="rId3" cstate="email"/>
                <a:srcRect/>
                <a:stretch>
                  <a:fillRect/>
                </a:stretch>
              </p:blipFill>
              <p:spPr bwMode="auto">
                <a:xfrm rot="2817067">
                  <a:off x="7628735" y="5441088"/>
                  <a:ext cx="1255713" cy="1255712"/>
                </a:xfrm>
                <a:prstGeom prst="rect">
                  <a:avLst/>
                </a:prstGeom>
                <a:noFill/>
                <a:ln w="9525">
                  <a:noFill/>
                  <a:miter lim="800000"/>
                  <a:headEnd/>
                  <a:tailEnd/>
                </a:ln>
              </p:spPr>
            </p:pic>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p:cNvSpPr/>
          <p:nvPr/>
        </p:nvSpPr>
        <p:spPr>
          <a:xfrm>
            <a:off x="815975" y="812800"/>
            <a:ext cx="7372350" cy="5159375"/>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v</a:t>
            </a:r>
          </a:p>
        </p:txBody>
      </p:sp>
      <p:sp>
        <p:nvSpPr>
          <p:cNvPr id="10" name="Rectangle: Rounded Corners 9"/>
          <p:cNvSpPr/>
          <p:nvPr/>
        </p:nvSpPr>
        <p:spPr>
          <a:xfrm>
            <a:off x="992188" y="2943225"/>
            <a:ext cx="6780212" cy="1030288"/>
          </a:xfrm>
          <a:prstGeom prst="roundRect">
            <a:avLst/>
          </a:prstGeom>
          <a:solidFill>
            <a:srgbClr val="80C1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Can you think of any animals that live in the Arctic? </a:t>
            </a:r>
          </a:p>
        </p:txBody>
      </p:sp>
      <p:pic>
        <p:nvPicPr>
          <p:cNvPr id="15" name="Picture 14"/>
          <p:cNvPicPr>
            <a:picLocks noChangeAspect="1"/>
          </p:cNvPicPr>
          <p:nvPr/>
        </p:nvPicPr>
        <p:blipFill>
          <a:blip r:embed="rId2" cstate="email"/>
          <a:srcRect/>
          <a:stretch>
            <a:fillRect/>
          </a:stretch>
        </p:blipFill>
        <p:spPr bwMode="auto">
          <a:xfrm>
            <a:off x="6570663" y="3392488"/>
            <a:ext cx="3116262" cy="3049587"/>
          </a:xfrm>
          <a:prstGeom prst="rect">
            <a:avLst/>
          </a:prstGeom>
          <a:noFill/>
          <a:ln w="9525">
            <a:noFill/>
            <a:miter lim="800000"/>
            <a:headEnd/>
            <a:tailEnd/>
          </a:ln>
        </p:spPr>
      </p:pic>
      <p:pic>
        <p:nvPicPr>
          <p:cNvPr id="8197" name="Picture 9"/>
          <p:cNvPicPr>
            <a:picLocks noChangeAspect="1"/>
          </p:cNvPicPr>
          <p:nvPr/>
        </p:nvPicPr>
        <p:blipFill>
          <a:blip r:embed="rId3" cstate="email"/>
          <a:srcRect/>
          <a:stretch>
            <a:fillRect/>
          </a:stretch>
        </p:blipFill>
        <p:spPr bwMode="auto">
          <a:xfrm>
            <a:off x="0" y="342900"/>
            <a:ext cx="4376738"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10" presetClass="entr" presetSubtype="0"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815975" y="812800"/>
            <a:ext cx="7372350" cy="5159375"/>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v</a:t>
            </a:r>
          </a:p>
        </p:txBody>
      </p:sp>
      <p:grpSp>
        <p:nvGrpSpPr>
          <p:cNvPr id="2" name="Group 3"/>
          <p:cNvGrpSpPr>
            <a:grpSpLocks/>
          </p:cNvGrpSpPr>
          <p:nvPr/>
        </p:nvGrpSpPr>
        <p:grpSpPr bwMode="auto">
          <a:xfrm>
            <a:off x="650875" y="328613"/>
            <a:ext cx="3140075" cy="5457825"/>
            <a:chOff x="650746" y="329172"/>
            <a:chExt cx="3140075" cy="5457825"/>
          </a:xfrm>
        </p:grpSpPr>
        <p:sp>
          <p:nvSpPr>
            <p:cNvPr id="10" name="Rectangle: Rounded Corners 9"/>
            <p:cNvSpPr/>
            <p:nvPr/>
          </p:nvSpPr>
          <p:spPr>
            <a:xfrm>
              <a:off x="990471" y="329172"/>
              <a:ext cx="2794000" cy="5457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600" dirty="0">
                <a:solidFill>
                  <a:schemeClr val="tx1"/>
                </a:solidFill>
              </a:endParaRPr>
            </a:p>
            <a:p>
              <a:pPr algn="ctr">
                <a:defRPr/>
              </a:pPr>
              <a:r>
                <a:rPr lang="en-GB" altLang="en-US" sz="3600" dirty="0">
                  <a:solidFill>
                    <a:schemeClr val="tx1"/>
                  </a:solidFill>
                  <a:latin typeface="+mj-lt"/>
                </a:rPr>
                <a:t>Arctic fox</a:t>
              </a:r>
            </a:p>
            <a:p>
              <a:pPr algn="ctr">
                <a:defRPr/>
              </a:pPr>
              <a:r>
                <a:rPr lang="en-GB" altLang="en-US" sz="3700" dirty="0">
                  <a:solidFill>
                    <a:schemeClr val="tx1"/>
                  </a:solidFill>
                </a:rPr>
                <a:t> </a:t>
              </a:r>
              <a:endParaRPr lang="en-GB" sz="3700" dirty="0">
                <a:solidFill>
                  <a:schemeClr val="tx1"/>
                </a:solidFill>
                <a:ea typeface="Tuffy" panose="020B0603060100000000" pitchFamily="34" charset="0"/>
                <a:cs typeface="Arial" panose="020B0604020202020204" pitchFamily="34" charset="0"/>
              </a:endParaRPr>
            </a:p>
          </p:txBody>
        </p:sp>
        <p:pic>
          <p:nvPicPr>
            <p:cNvPr id="9224" name="Picture 10"/>
            <p:cNvPicPr>
              <a:picLocks noChangeAspect="1"/>
            </p:cNvPicPr>
            <p:nvPr/>
          </p:nvPicPr>
          <p:blipFill>
            <a:blip r:embed="rId2" cstate="email"/>
            <a:srcRect/>
            <a:stretch>
              <a:fillRect/>
            </a:stretch>
          </p:blipFill>
          <p:spPr bwMode="auto">
            <a:xfrm>
              <a:off x="650746" y="3018571"/>
              <a:ext cx="3140075" cy="1862137"/>
            </a:xfrm>
            <a:prstGeom prst="rect">
              <a:avLst/>
            </a:prstGeom>
            <a:noFill/>
            <a:ln w="9525">
              <a:noFill/>
              <a:miter lim="800000"/>
              <a:headEnd/>
              <a:tailEnd/>
            </a:ln>
          </p:spPr>
        </p:pic>
      </p:grpSp>
      <p:grpSp>
        <p:nvGrpSpPr>
          <p:cNvPr id="3" name="Group 4"/>
          <p:cNvGrpSpPr>
            <a:grpSpLocks/>
          </p:cNvGrpSpPr>
          <p:nvPr/>
        </p:nvGrpSpPr>
        <p:grpSpPr bwMode="auto">
          <a:xfrm>
            <a:off x="4941888" y="328613"/>
            <a:ext cx="3413125" cy="5457825"/>
            <a:chOff x="4941310" y="329171"/>
            <a:chExt cx="3413125" cy="5457826"/>
          </a:xfrm>
        </p:grpSpPr>
        <p:sp>
          <p:nvSpPr>
            <p:cNvPr id="12" name="Rectangle: Rounded Corners 11"/>
            <p:cNvSpPr/>
            <p:nvPr/>
          </p:nvSpPr>
          <p:spPr>
            <a:xfrm>
              <a:off x="5250872" y="329171"/>
              <a:ext cx="2794000" cy="5457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600" dirty="0">
                <a:solidFill>
                  <a:schemeClr val="tx1"/>
                </a:solidFill>
              </a:endParaRPr>
            </a:p>
            <a:p>
              <a:pPr algn="ctr">
                <a:defRPr/>
              </a:pPr>
              <a:r>
                <a:rPr lang="en-GB" altLang="en-US" sz="3600" dirty="0">
                  <a:solidFill>
                    <a:schemeClr val="tx1"/>
                  </a:solidFill>
                  <a:latin typeface="+mj-lt"/>
                </a:rPr>
                <a:t>polar bear</a:t>
              </a:r>
              <a:endParaRPr lang="en-GB" sz="3600" dirty="0">
                <a:solidFill>
                  <a:schemeClr val="tx1"/>
                </a:solidFill>
                <a:latin typeface="+mj-lt"/>
                <a:ea typeface="Tuffy" panose="020B0603060100000000" pitchFamily="34" charset="0"/>
                <a:cs typeface="Arial" panose="020B0604020202020204" pitchFamily="34" charset="0"/>
              </a:endParaRPr>
            </a:p>
            <a:p>
              <a:pPr algn="ctr">
                <a:defRPr/>
              </a:pPr>
              <a:r>
                <a:rPr lang="en-GB" altLang="en-US" sz="3700" dirty="0">
                  <a:solidFill>
                    <a:schemeClr val="tx1"/>
                  </a:solidFill>
                </a:rPr>
                <a:t> </a:t>
              </a:r>
              <a:endParaRPr lang="en-GB" sz="3700" dirty="0">
                <a:solidFill>
                  <a:schemeClr val="tx1"/>
                </a:solidFill>
                <a:ea typeface="Tuffy" panose="020B0603060100000000" pitchFamily="34" charset="0"/>
                <a:cs typeface="Arial" panose="020B0604020202020204" pitchFamily="34" charset="0"/>
              </a:endParaRPr>
            </a:p>
          </p:txBody>
        </p:sp>
        <p:pic>
          <p:nvPicPr>
            <p:cNvPr id="9222" name="Picture 14"/>
            <p:cNvPicPr>
              <a:picLocks noChangeAspect="1"/>
            </p:cNvPicPr>
            <p:nvPr/>
          </p:nvPicPr>
          <p:blipFill>
            <a:blip r:embed="rId3" cstate="email"/>
            <a:srcRect/>
            <a:stretch>
              <a:fillRect/>
            </a:stretch>
          </p:blipFill>
          <p:spPr bwMode="auto">
            <a:xfrm>
              <a:off x="4941310" y="1258033"/>
              <a:ext cx="3413125" cy="36226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2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fill="hold"/>
                                        <p:tgtEl>
                                          <p:spTgt spid="3"/>
                                        </p:tgtEl>
                                        <p:attrNameLst>
                                          <p:attrName>ppt_x</p:attrName>
                                        </p:attrNameLst>
                                      </p:cBhvr>
                                      <p:tavLst>
                                        <p:tav tm="0">
                                          <p:val>
                                            <p:strVal val="#ppt_x"/>
                                          </p:val>
                                        </p:tav>
                                        <p:tav tm="100000">
                                          <p:val>
                                            <p:strVal val="#ppt_x"/>
                                          </p:val>
                                        </p:tav>
                                      </p:tavLst>
                                    </p:anim>
                                    <p:anim calcmode="lin" valueType="num">
                                      <p:cBhvr additive="base">
                                        <p:cTn id="19"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p:cNvSpPr/>
          <p:nvPr/>
        </p:nvSpPr>
        <p:spPr>
          <a:xfrm>
            <a:off x="815975" y="812800"/>
            <a:ext cx="7372350" cy="5159375"/>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v</a:t>
            </a:r>
          </a:p>
        </p:txBody>
      </p:sp>
      <p:grpSp>
        <p:nvGrpSpPr>
          <p:cNvPr id="2" name="Group 12"/>
          <p:cNvGrpSpPr>
            <a:grpSpLocks/>
          </p:cNvGrpSpPr>
          <p:nvPr/>
        </p:nvGrpSpPr>
        <p:grpSpPr bwMode="auto">
          <a:xfrm>
            <a:off x="990600" y="363538"/>
            <a:ext cx="2994025" cy="5457825"/>
            <a:chOff x="990600" y="363037"/>
            <a:chExt cx="2994378" cy="5457825"/>
          </a:xfrm>
        </p:grpSpPr>
        <p:sp>
          <p:nvSpPr>
            <p:cNvPr id="9" name="Rectangle: Rounded Corners 8"/>
            <p:cNvSpPr/>
            <p:nvPr/>
          </p:nvSpPr>
          <p:spPr>
            <a:xfrm>
              <a:off x="990600" y="363037"/>
              <a:ext cx="2994378" cy="5457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r>
                <a:rPr lang="en-GB" altLang="en-US" sz="3700" dirty="0">
                  <a:solidFill>
                    <a:schemeClr val="tx1"/>
                  </a:solidFill>
                  <a:latin typeface="+mj-lt"/>
                </a:rPr>
                <a:t>Arctic hare </a:t>
              </a:r>
              <a:endParaRPr lang="en-GB" sz="3700" dirty="0">
                <a:solidFill>
                  <a:schemeClr val="tx1"/>
                </a:solidFill>
                <a:latin typeface="+mj-lt"/>
                <a:ea typeface="Tuffy" panose="020B0603060100000000" pitchFamily="34" charset="0"/>
                <a:cs typeface="Arial" panose="020B0604020202020204" pitchFamily="34" charset="0"/>
              </a:endParaRPr>
            </a:p>
          </p:txBody>
        </p:sp>
        <p:pic>
          <p:nvPicPr>
            <p:cNvPr id="10248" name="Picture 5"/>
            <p:cNvPicPr>
              <a:picLocks noChangeAspect="1"/>
            </p:cNvPicPr>
            <p:nvPr/>
          </p:nvPicPr>
          <p:blipFill>
            <a:blip r:embed="rId2" cstate="email"/>
            <a:srcRect/>
            <a:stretch>
              <a:fillRect/>
            </a:stretch>
          </p:blipFill>
          <p:spPr bwMode="auto">
            <a:xfrm>
              <a:off x="1198739" y="1467378"/>
              <a:ext cx="2578100" cy="3378200"/>
            </a:xfrm>
            <a:prstGeom prst="rect">
              <a:avLst/>
            </a:prstGeom>
            <a:noFill/>
            <a:ln w="9525">
              <a:noFill/>
              <a:miter lim="800000"/>
              <a:headEnd/>
              <a:tailEnd/>
            </a:ln>
          </p:spPr>
        </p:pic>
      </p:grpSp>
      <p:grpSp>
        <p:nvGrpSpPr>
          <p:cNvPr id="3" name="Group 13"/>
          <p:cNvGrpSpPr>
            <a:grpSpLocks/>
          </p:cNvGrpSpPr>
          <p:nvPr/>
        </p:nvGrpSpPr>
        <p:grpSpPr bwMode="auto">
          <a:xfrm>
            <a:off x="4775200" y="363538"/>
            <a:ext cx="3746500" cy="5457825"/>
            <a:chOff x="4774623" y="363036"/>
            <a:chExt cx="3746500" cy="5457826"/>
          </a:xfrm>
        </p:grpSpPr>
        <p:sp>
          <p:nvSpPr>
            <p:cNvPr id="11" name="Rectangle: Rounded Corners 10"/>
            <p:cNvSpPr/>
            <p:nvPr/>
          </p:nvSpPr>
          <p:spPr>
            <a:xfrm>
              <a:off x="5250873" y="363036"/>
              <a:ext cx="2794000" cy="5457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700" dirty="0">
                <a:solidFill>
                  <a:schemeClr val="tx1"/>
                </a:solidFill>
              </a:endParaRPr>
            </a:p>
            <a:p>
              <a:pPr algn="ctr">
                <a:defRPr/>
              </a:pPr>
              <a:endParaRPr lang="en-GB" altLang="en-US" sz="3600" dirty="0">
                <a:solidFill>
                  <a:schemeClr val="tx1"/>
                </a:solidFill>
              </a:endParaRPr>
            </a:p>
            <a:p>
              <a:pPr algn="ctr">
                <a:defRPr/>
              </a:pPr>
              <a:r>
                <a:rPr lang="en-GB" altLang="en-US" sz="3600" dirty="0">
                  <a:solidFill>
                    <a:schemeClr val="tx1"/>
                  </a:solidFill>
                  <a:latin typeface="+mj-lt"/>
                </a:rPr>
                <a:t>seal</a:t>
              </a:r>
              <a:endParaRPr lang="en-GB" sz="3600" dirty="0">
                <a:solidFill>
                  <a:schemeClr val="tx1"/>
                </a:solidFill>
                <a:latin typeface="+mj-lt"/>
                <a:ea typeface="Tuffy" panose="020B0603060100000000" pitchFamily="34" charset="0"/>
                <a:cs typeface="Arial" panose="020B0604020202020204" pitchFamily="34" charset="0"/>
              </a:endParaRPr>
            </a:p>
            <a:p>
              <a:pPr algn="ctr">
                <a:defRPr/>
              </a:pPr>
              <a:r>
                <a:rPr lang="en-GB" altLang="en-US" sz="3700" dirty="0">
                  <a:solidFill>
                    <a:schemeClr val="tx1"/>
                  </a:solidFill>
                </a:rPr>
                <a:t> </a:t>
              </a:r>
              <a:endParaRPr lang="en-GB" sz="3700" dirty="0">
                <a:solidFill>
                  <a:schemeClr val="tx1"/>
                </a:solidFill>
                <a:ea typeface="Tuffy" panose="020B0603060100000000" pitchFamily="34" charset="0"/>
                <a:cs typeface="Arial" panose="020B0604020202020204" pitchFamily="34" charset="0"/>
              </a:endParaRPr>
            </a:p>
          </p:txBody>
        </p:sp>
        <p:pic>
          <p:nvPicPr>
            <p:cNvPr id="10246" name="Picture 9"/>
            <p:cNvPicPr>
              <a:picLocks noChangeAspect="1"/>
            </p:cNvPicPr>
            <p:nvPr/>
          </p:nvPicPr>
          <p:blipFill>
            <a:blip r:embed="rId3" cstate="email"/>
            <a:srcRect/>
            <a:stretch>
              <a:fillRect/>
            </a:stretch>
          </p:blipFill>
          <p:spPr bwMode="auto">
            <a:xfrm>
              <a:off x="4774623" y="3208338"/>
              <a:ext cx="3746500" cy="161766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2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fill="hold"/>
                                        <p:tgtEl>
                                          <p:spTgt spid="3"/>
                                        </p:tgtEl>
                                        <p:attrNameLst>
                                          <p:attrName>ppt_x</p:attrName>
                                        </p:attrNameLst>
                                      </p:cBhvr>
                                      <p:tavLst>
                                        <p:tav tm="0">
                                          <p:val>
                                            <p:strVal val="#ppt_x"/>
                                          </p:val>
                                        </p:tav>
                                        <p:tav tm="100000">
                                          <p:val>
                                            <p:strVal val="#ppt_x"/>
                                          </p:val>
                                        </p:tav>
                                      </p:tavLst>
                                    </p:anim>
                                    <p:anim calcmode="lin" valueType="num">
                                      <p:cBhvr additive="base">
                                        <p:cTn id="19"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815975" y="812800"/>
            <a:ext cx="7372350" cy="5159375"/>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v</a:t>
            </a:r>
          </a:p>
        </p:txBody>
      </p:sp>
      <p:grpSp>
        <p:nvGrpSpPr>
          <p:cNvPr id="2" name="Group 1"/>
          <p:cNvGrpSpPr>
            <a:grpSpLocks/>
          </p:cNvGrpSpPr>
          <p:nvPr/>
        </p:nvGrpSpPr>
        <p:grpSpPr bwMode="auto">
          <a:xfrm>
            <a:off x="811213" y="241300"/>
            <a:ext cx="3152775" cy="5457825"/>
            <a:chOff x="811213" y="241297"/>
            <a:chExt cx="3152775" cy="5457825"/>
          </a:xfrm>
        </p:grpSpPr>
        <p:grpSp>
          <p:nvGrpSpPr>
            <p:cNvPr id="4" name="Group 13"/>
            <p:cNvGrpSpPr>
              <a:grpSpLocks/>
            </p:cNvGrpSpPr>
            <p:nvPr/>
          </p:nvGrpSpPr>
          <p:grpSpPr bwMode="auto">
            <a:xfrm>
              <a:off x="990600" y="241297"/>
              <a:ext cx="2794000" cy="5457825"/>
              <a:chOff x="990602" y="546100"/>
              <a:chExt cx="2793999" cy="5457860"/>
            </a:xfrm>
            <a:noFill/>
          </p:grpSpPr>
          <p:sp>
            <p:nvSpPr>
              <p:cNvPr id="3" name="Rectangle 2"/>
              <p:cNvSpPr/>
              <p:nvPr/>
            </p:nvSpPr>
            <p:spPr>
              <a:xfrm>
                <a:off x="990602" y="5295930"/>
                <a:ext cx="2793999" cy="7080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GB" altLang="en-US" sz="4000" dirty="0" smtClean="0">
                    <a:solidFill>
                      <a:schemeClr val="tx1"/>
                    </a:solidFill>
                    <a:latin typeface="Twinkl SemiBold" pitchFamily="2" charset="0"/>
                  </a:rPr>
                  <a:t>reindeer</a:t>
                </a:r>
                <a:endParaRPr lang="en-GB" sz="4000" dirty="0">
                  <a:solidFill>
                    <a:schemeClr val="tx1"/>
                  </a:solidFill>
                  <a:latin typeface="Twinkl SemiBold" pitchFamily="2" charset="0"/>
                  <a:ea typeface="Tuffy" panose="020B0603060100000000" pitchFamily="34" charset="0"/>
                  <a:cs typeface="Arial" panose="020B0604020202020204" pitchFamily="34" charset="0"/>
                </a:endParaRPr>
              </a:p>
            </p:txBody>
          </p:sp>
          <p:sp>
            <p:nvSpPr>
              <p:cNvPr id="7" name="Rectangle 6"/>
              <p:cNvSpPr/>
              <p:nvPr/>
            </p:nvSpPr>
            <p:spPr>
              <a:xfrm>
                <a:off x="990602" y="546100"/>
                <a:ext cx="2793999" cy="47498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4000" dirty="0">
                  <a:solidFill>
                    <a:schemeClr val="tx1"/>
                  </a:solidFill>
                  <a:latin typeface="+mj-lt"/>
                  <a:ea typeface="Tuffy" panose="020B0603060100000000" pitchFamily="34" charset="0"/>
                  <a:cs typeface="Arial" panose="020B0604020202020204" pitchFamily="34" charset="0"/>
                </a:endParaRPr>
              </a:p>
            </p:txBody>
          </p:sp>
        </p:grpSp>
        <p:pic>
          <p:nvPicPr>
            <p:cNvPr id="11272" name="Picture 8"/>
            <p:cNvPicPr>
              <a:picLocks noChangeAspect="1"/>
            </p:cNvPicPr>
            <p:nvPr/>
          </p:nvPicPr>
          <p:blipFill>
            <a:blip r:embed="rId2" cstate="email"/>
            <a:srcRect/>
            <a:stretch>
              <a:fillRect/>
            </a:stretch>
          </p:blipFill>
          <p:spPr bwMode="auto">
            <a:xfrm>
              <a:off x="811213" y="1651704"/>
              <a:ext cx="3152775" cy="3230563"/>
            </a:xfrm>
            <a:prstGeom prst="rect">
              <a:avLst/>
            </a:prstGeom>
            <a:noFill/>
            <a:ln w="9525">
              <a:noFill/>
              <a:miter lim="800000"/>
              <a:headEnd/>
              <a:tailEnd/>
            </a:ln>
          </p:spPr>
        </p:pic>
      </p:grpSp>
      <p:grpSp>
        <p:nvGrpSpPr>
          <p:cNvPr id="5" name="Group 3"/>
          <p:cNvGrpSpPr>
            <a:grpSpLocks/>
          </p:cNvGrpSpPr>
          <p:nvPr/>
        </p:nvGrpSpPr>
        <p:grpSpPr bwMode="auto">
          <a:xfrm>
            <a:off x="4660900" y="241300"/>
            <a:ext cx="3646488" cy="5457825"/>
            <a:chOff x="4660900" y="241297"/>
            <a:chExt cx="3646488" cy="5457825"/>
          </a:xfrm>
        </p:grpSpPr>
        <p:grpSp>
          <p:nvGrpSpPr>
            <p:cNvPr id="6" name="Group 14"/>
            <p:cNvGrpSpPr>
              <a:grpSpLocks/>
            </p:cNvGrpSpPr>
            <p:nvPr/>
          </p:nvGrpSpPr>
          <p:grpSpPr bwMode="auto">
            <a:xfrm>
              <a:off x="5334000" y="241297"/>
              <a:ext cx="2576513" cy="5457825"/>
              <a:chOff x="5334000" y="546100"/>
              <a:chExt cx="2575931" cy="5457860"/>
            </a:xfrm>
            <a:noFill/>
          </p:grpSpPr>
          <p:sp>
            <p:nvSpPr>
              <p:cNvPr id="8" name="Rectangle 7"/>
              <p:cNvSpPr/>
              <p:nvPr/>
            </p:nvSpPr>
            <p:spPr>
              <a:xfrm>
                <a:off x="5334000" y="546100"/>
                <a:ext cx="2564821" cy="47498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4000" dirty="0">
                  <a:solidFill>
                    <a:schemeClr val="tx1"/>
                  </a:solidFill>
                  <a:latin typeface="+mj-lt"/>
                  <a:ea typeface="Tuffy" panose="020B0603060100000000" pitchFamily="34" charset="0"/>
                  <a:cs typeface="Arial" panose="020B0604020202020204" pitchFamily="34" charset="0"/>
                </a:endParaRPr>
              </a:p>
            </p:txBody>
          </p:sp>
          <p:sp>
            <p:nvSpPr>
              <p:cNvPr id="13319" name="TextBox 1"/>
              <p:cNvSpPr txBox="1">
                <a:spLocks noChangeArrowheads="1"/>
              </p:cNvSpPr>
              <p:nvPr/>
            </p:nvSpPr>
            <p:spPr bwMode="auto">
              <a:xfrm>
                <a:off x="5334000" y="5296074"/>
                <a:ext cx="2575931" cy="707886"/>
              </a:xfrm>
              <a:prstGeom prst="rect">
                <a:avLst/>
              </a:prstGeom>
              <a:grpFill/>
              <a:ln>
                <a:noFill/>
              </a:ln>
              <a:extLst>
                <a:ext uri="{91240B29-F687-4F45-9708-019B960494DF}"/>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defRPr/>
                </a:pPr>
                <a:r>
                  <a:rPr lang="en-GB" altLang="en-US" sz="4000" dirty="0" smtClean="0">
                    <a:latin typeface="Twinkl SemiBold" pitchFamily="2" charset="0"/>
                  </a:rPr>
                  <a:t>walrus</a:t>
                </a:r>
                <a:endParaRPr lang="en-GB" altLang="en-US" sz="4000" dirty="0">
                  <a:latin typeface="Twinkl SemiBold" pitchFamily="2" charset="0"/>
                </a:endParaRPr>
              </a:p>
            </p:txBody>
          </p:sp>
        </p:grpSp>
        <p:pic>
          <p:nvPicPr>
            <p:cNvPr id="11270" name="Picture 11"/>
            <p:cNvPicPr>
              <a:picLocks noChangeAspect="1"/>
            </p:cNvPicPr>
            <p:nvPr/>
          </p:nvPicPr>
          <p:blipFill>
            <a:blip r:embed="rId3" cstate="email"/>
            <a:srcRect/>
            <a:stretch>
              <a:fillRect/>
            </a:stretch>
          </p:blipFill>
          <p:spPr bwMode="auto">
            <a:xfrm>
              <a:off x="4660900" y="2762954"/>
              <a:ext cx="3646488" cy="21621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p:cNvSpPr/>
          <p:nvPr/>
        </p:nvSpPr>
        <p:spPr>
          <a:xfrm>
            <a:off x="815975" y="812800"/>
            <a:ext cx="7372350" cy="5159375"/>
          </a:xfrm>
          <a:prstGeom prst="roundRect">
            <a:avLst/>
          </a:prstGeom>
          <a:noFill/>
          <a:ln w="1524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v</a:t>
            </a:r>
          </a:p>
        </p:txBody>
      </p:sp>
      <p:grpSp>
        <p:nvGrpSpPr>
          <p:cNvPr id="2" name="Group 3"/>
          <p:cNvGrpSpPr>
            <a:grpSpLocks/>
          </p:cNvGrpSpPr>
          <p:nvPr/>
        </p:nvGrpSpPr>
        <p:grpSpPr bwMode="auto">
          <a:xfrm>
            <a:off x="3959225" y="219075"/>
            <a:ext cx="4376738" cy="5457825"/>
            <a:chOff x="3959225" y="218719"/>
            <a:chExt cx="4376738" cy="5457825"/>
          </a:xfrm>
        </p:grpSpPr>
        <p:grpSp>
          <p:nvGrpSpPr>
            <p:cNvPr id="4" name="Group 13"/>
            <p:cNvGrpSpPr>
              <a:grpSpLocks/>
            </p:cNvGrpSpPr>
            <p:nvPr/>
          </p:nvGrpSpPr>
          <p:grpSpPr bwMode="auto">
            <a:xfrm>
              <a:off x="5334000" y="218719"/>
              <a:ext cx="2576513" cy="5457825"/>
              <a:chOff x="5334000" y="546100"/>
              <a:chExt cx="2575931" cy="5457860"/>
            </a:xfrm>
            <a:noFill/>
          </p:grpSpPr>
          <p:sp>
            <p:nvSpPr>
              <p:cNvPr id="8" name="Rectangle 7"/>
              <p:cNvSpPr/>
              <p:nvPr/>
            </p:nvSpPr>
            <p:spPr>
              <a:xfrm>
                <a:off x="5334000" y="546100"/>
                <a:ext cx="2564821" cy="47498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4000" dirty="0">
                  <a:solidFill>
                    <a:schemeClr val="tx1"/>
                  </a:solidFill>
                  <a:latin typeface="+mj-lt"/>
                  <a:ea typeface="Tuffy" panose="020B0603060100000000" pitchFamily="34" charset="0"/>
                  <a:cs typeface="Arial" panose="020B0604020202020204" pitchFamily="34" charset="0"/>
                </a:endParaRPr>
              </a:p>
            </p:txBody>
          </p:sp>
          <p:sp>
            <p:nvSpPr>
              <p:cNvPr id="14345" name="TextBox 1"/>
              <p:cNvSpPr txBox="1">
                <a:spLocks noChangeArrowheads="1"/>
              </p:cNvSpPr>
              <p:nvPr/>
            </p:nvSpPr>
            <p:spPr bwMode="auto">
              <a:xfrm>
                <a:off x="5334000" y="5296074"/>
                <a:ext cx="2575931" cy="707886"/>
              </a:xfrm>
              <a:prstGeom prst="rect">
                <a:avLst/>
              </a:prstGeom>
              <a:grpFill/>
              <a:ln>
                <a:noFill/>
              </a:ln>
              <a:extLst>
                <a:ext uri="{91240B29-F687-4F45-9708-019B960494DF}"/>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defRPr/>
                </a:pPr>
                <a:r>
                  <a:rPr lang="en-GB" altLang="en-US" sz="4000" dirty="0" smtClean="0">
                    <a:latin typeface="Twinkl SemiBold" pitchFamily="2" charset="0"/>
                  </a:rPr>
                  <a:t>orca</a:t>
                </a:r>
                <a:endParaRPr lang="en-GB" altLang="en-US" sz="4000" dirty="0">
                  <a:latin typeface="Twinkl SemiBold" pitchFamily="2" charset="0"/>
                </a:endParaRPr>
              </a:p>
            </p:txBody>
          </p:sp>
        </p:grpSp>
        <p:grpSp>
          <p:nvGrpSpPr>
            <p:cNvPr id="12296" name="Group 14"/>
            <p:cNvGrpSpPr>
              <a:grpSpLocks/>
            </p:cNvGrpSpPr>
            <p:nvPr/>
          </p:nvGrpSpPr>
          <p:grpSpPr bwMode="auto">
            <a:xfrm>
              <a:off x="3959225" y="645406"/>
              <a:ext cx="4376738" cy="4425953"/>
              <a:chOff x="3959442" y="646129"/>
              <a:chExt cx="4376013" cy="4425991"/>
            </a:xfrm>
          </p:grpSpPr>
          <p:pic>
            <p:nvPicPr>
              <p:cNvPr id="12297" name="Picture 9"/>
              <p:cNvPicPr>
                <a:picLocks noChangeAspect="1"/>
              </p:cNvPicPr>
              <p:nvPr/>
            </p:nvPicPr>
            <p:blipFill>
              <a:blip r:embed="rId2" cstate="email"/>
              <a:srcRect/>
              <a:stretch>
                <a:fillRect/>
              </a:stretch>
            </p:blipFill>
            <p:spPr bwMode="auto">
              <a:xfrm flipH="1">
                <a:off x="3959442" y="2329675"/>
                <a:ext cx="4376013" cy="2742445"/>
              </a:xfrm>
              <a:prstGeom prst="rect">
                <a:avLst/>
              </a:prstGeom>
              <a:noFill/>
              <a:ln w="9525">
                <a:noFill/>
                <a:miter lim="800000"/>
                <a:headEnd/>
                <a:tailEnd/>
              </a:ln>
            </p:spPr>
          </p:pic>
          <p:pic>
            <p:nvPicPr>
              <p:cNvPr id="12298" name="Picture 12"/>
              <p:cNvPicPr>
                <a:picLocks noChangeAspect="1"/>
              </p:cNvPicPr>
              <p:nvPr/>
            </p:nvPicPr>
            <p:blipFill>
              <a:blip r:embed="rId3" cstate="email"/>
              <a:srcRect/>
              <a:stretch>
                <a:fillRect/>
              </a:stretch>
            </p:blipFill>
            <p:spPr bwMode="auto">
              <a:xfrm>
                <a:off x="5873419" y="646129"/>
                <a:ext cx="2240291" cy="1403989"/>
              </a:xfrm>
              <a:prstGeom prst="rect">
                <a:avLst/>
              </a:prstGeom>
              <a:noFill/>
              <a:ln w="9525">
                <a:noFill/>
                <a:miter lim="800000"/>
                <a:headEnd/>
                <a:tailEnd/>
              </a:ln>
            </p:spPr>
          </p:pic>
        </p:grpSp>
      </p:grpSp>
      <p:grpSp>
        <p:nvGrpSpPr>
          <p:cNvPr id="6" name="Group 1"/>
          <p:cNvGrpSpPr>
            <a:grpSpLocks/>
          </p:cNvGrpSpPr>
          <p:nvPr/>
        </p:nvGrpSpPr>
        <p:grpSpPr bwMode="auto">
          <a:xfrm>
            <a:off x="815975" y="219075"/>
            <a:ext cx="3143250" cy="5457825"/>
            <a:chOff x="815975" y="218719"/>
            <a:chExt cx="3143250" cy="5457825"/>
          </a:xfrm>
        </p:grpSpPr>
        <p:grpSp>
          <p:nvGrpSpPr>
            <p:cNvPr id="9" name="Group 10"/>
            <p:cNvGrpSpPr>
              <a:grpSpLocks/>
            </p:cNvGrpSpPr>
            <p:nvPr/>
          </p:nvGrpSpPr>
          <p:grpSpPr bwMode="auto">
            <a:xfrm>
              <a:off x="990600" y="218719"/>
              <a:ext cx="2794000" cy="5457825"/>
              <a:chOff x="990602" y="546100"/>
              <a:chExt cx="2793999" cy="5457860"/>
            </a:xfrm>
            <a:noFill/>
          </p:grpSpPr>
          <p:sp>
            <p:nvSpPr>
              <p:cNvPr id="3" name="Rectangle 2"/>
              <p:cNvSpPr/>
              <p:nvPr/>
            </p:nvSpPr>
            <p:spPr>
              <a:xfrm>
                <a:off x="990602" y="5295930"/>
                <a:ext cx="2793999" cy="7080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GB" altLang="en-US" sz="4000" dirty="0" smtClean="0">
                    <a:solidFill>
                      <a:schemeClr val="tx1"/>
                    </a:solidFill>
                    <a:latin typeface="+mj-lt"/>
                  </a:rPr>
                  <a:t>snowy owl</a:t>
                </a:r>
                <a:endParaRPr lang="en-GB" sz="4000" dirty="0">
                  <a:solidFill>
                    <a:schemeClr val="tx1"/>
                  </a:solidFill>
                  <a:latin typeface="+mj-lt"/>
                  <a:ea typeface="Tuffy" panose="020B0603060100000000" pitchFamily="34" charset="0"/>
                  <a:cs typeface="Arial" panose="020B0604020202020204" pitchFamily="34" charset="0"/>
                </a:endParaRPr>
              </a:p>
            </p:txBody>
          </p:sp>
          <p:sp>
            <p:nvSpPr>
              <p:cNvPr id="7" name="Rectangle 6"/>
              <p:cNvSpPr/>
              <p:nvPr/>
            </p:nvSpPr>
            <p:spPr>
              <a:xfrm>
                <a:off x="990602" y="546100"/>
                <a:ext cx="2793999" cy="47498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4000" dirty="0">
                  <a:solidFill>
                    <a:schemeClr val="tx1"/>
                  </a:solidFill>
                  <a:latin typeface="+mj-lt"/>
                  <a:ea typeface="Tuffy" panose="020B0603060100000000" pitchFamily="34" charset="0"/>
                  <a:cs typeface="Arial" panose="020B0604020202020204" pitchFamily="34" charset="0"/>
                </a:endParaRPr>
              </a:p>
            </p:txBody>
          </p:sp>
        </p:grpSp>
        <p:pic>
          <p:nvPicPr>
            <p:cNvPr id="12294" name="Picture 4"/>
            <p:cNvPicPr>
              <a:picLocks noChangeAspect="1"/>
            </p:cNvPicPr>
            <p:nvPr/>
          </p:nvPicPr>
          <p:blipFill>
            <a:blip r:embed="rId4" cstate="email"/>
            <a:srcRect/>
            <a:stretch>
              <a:fillRect/>
            </a:stretch>
          </p:blipFill>
          <p:spPr bwMode="auto">
            <a:xfrm>
              <a:off x="815975" y="1903586"/>
              <a:ext cx="3143250" cy="30988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25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750" fill="hold"/>
                                        <p:tgtEl>
                                          <p:spTgt spid="2"/>
                                        </p:tgtEl>
                                        <p:attrNameLst>
                                          <p:attrName>ppt_x</p:attrName>
                                        </p:attrNameLst>
                                      </p:cBhvr>
                                      <p:tavLst>
                                        <p:tav tm="0">
                                          <p:val>
                                            <p:strVal val="#ppt_x"/>
                                          </p:val>
                                        </p:tav>
                                        <p:tav tm="100000">
                                          <p:val>
                                            <p:strVal val="#ppt_x"/>
                                          </p:val>
                                        </p:tav>
                                      </p:tavLst>
                                    </p:anim>
                                    <p:anim calcmode="lin" valueType="num">
                                      <p:cBhvr additive="base">
                                        <p:cTn id="19"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476375" y="803275"/>
            <a:ext cx="6434138" cy="646113"/>
          </a:xfrm>
          <a:prstGeom prst="rect">
            <a:avLst/>
          </a:prstGeom>
          <a:noFill/>
          <a:ln w="9525">
            <a:noFill/>
            <a:miter lim="800000"/>
            <a:headEnd/>
            <a:tailEnd/>
          </a:ln>
        </p:spPr>
        <p:txBody>
          <a:bodyPr>
            <a:spAutoFit/>
          </a:bodyPr>
          <a:lstStyle/>
          <a:p>
            <a:pPr eaLnBrk="1" hangingPunct="1"/>
            <a:r>
              <a:rPr lang="en-GB" altLang="en-US" sz="3600">
                <a:solidFill>
                  <a:srgbClr val="00639A"/>
                </a:solidFill>
                <a:latin typeface="Twinkl SemiBold" pitchFamily="2" charset="0"/>
              </a:rPr>
              <a:t>Do people live in the Arctic?</a:t>
            </a:r>
          </a:p>
        </p:txBody>
      </p:sp>
      <p:grpSp>
        <p:nvGrpSpPr>
          <p:cNvPr id="3" name="Group 2"/>
          <p:cNvGrpSpPr>
            <a:grpSpLocks/>
          </p:cNvGrpSpPr>
          <p:nvPr/>
        </p:nvGrpSpPr>
        <p:grpSpPr bwMode="auto">
          <a:xfrm>
            <a:off x="881063" y="2327275"/>
            <a:ext cx="6061075" cy="3049588"/>
            <a:chOff x="880533" y="2327766"/>
            <a:chExt cx="6062134" cy="3048606"/>
          </a:xfrm>
        </p:grpSpPr>
        <p:sp>
          <p:nvSpPr>
            <p:cNvPr id="2" name="Rectangle: Rounded Corners 1"/>
            <p:cNvSpPr/>
            <p:nvPr/>
          </p:nvSpPr>
          <p:spPr>
            <a:xfrm>
              <a:off x="880533" y="2327766"/>
              <a:ext cx="6062134" cy="3048606"/>
            </a:xfrm>
            <a:prstGeom prst="roundRect">
              <a:avLst/>
            </a:prstGeom>
            <a:noFill/>
            <a:ln w="76200">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aseline="-25000" dirty="0">
                <a:solidFill>
                  <a:srgbClr val="80C1EB"/>
                </a:solidFill>
              </a:endParaRPr>
            </a:p>
          </p:txBody>
        </p:sp>
        <p:pic>
          <p:nvPicPr>
            <p:cNvPr id="13318" name="Picture 8"/>
            <p:cNvPicPr>
              <a:picLocks noChangeAspect="1"/>
            </p:cNvPicPr>
            <p:nvPr/>
          </p:nvPicPr>
          <p:blipFill>
            <a:blip r:embed="rId2" cstate="email"/>
            <a:srcRect/>
            <a:stretch>
              <a:fillRect/>
            </a:stretch>
          </p:blipFill>
          <p:spPr bwMode="auto">
            <a:xfrm>
              <a:off x="1383850" y="2712217"/>
              <a:ext cx="3104657" cy="2077544"/>
            </a:xfrm>
            <a:prstGeom prst="rect">
              <a:avLst/>
            </a:prstGeom>
            <a:noFill/>
            <a:ln w="57150">
              <a:solidFill>
                <a:srgbClr val="00639A"/>
              </a:solidFill>
              <a:miter lim="800000"/>
              <a:headEnd/>
              <a:tailEnd/>
            </a:ln>
          </p:spPr>
        </p:pic>
        <p:sp>
          <p:nvSpPr>
            <p:cNvPr id="13319" name="TextBox 17"/>
            <p:cNvSpPr txBox="1">
              <a:spLocks noChangeArrowheads="1"/>
            </p:cNvSpPr>
            <p:nvPr/>
          </p:nvSpPr>
          <p:spPr bwMode="auto">
            <a:xfrm>
              <a:off x="1241775" y="4714612"/>
              <a:ext cx="3388807" cy="446351"/>
            </a:xfrm>
            <a:prstGeom prst="rect">
              <a:avLst/>
            </a:prstGeom>
            <a:noFill/>
            <a:ln w="9525">
              <a:noFill/>
              <a:miter lim="800000"/>
              <a:headEnd/>
              <a:tailEnd/>
            </a:ln>
          </p:spPr>
          <p:txBody>
            <a:bodyPr>
              <a:spAutoFit/>
            </a:bodyPr>
            <a:lstStyle/>
            <a:p>
              <a:pPr algn="ctr" eaLnBrk="1" hangingPunct="1"/>
              <a:endParaRPr lang="en-GB" altLang="en-US"/>
            </a:p>
            <a:p>
              <a:pPr algn="ctr" eaLnBrk="1" hangingPunct="1"/>
              <a:r>
                <a:rPr lang="en-GB" altLang="en-US" sz="500">
                  <a:latin typeface="Arial" charset="0"/>
                  <a:cs typeface="Arial" charset="0"/>
                </a:rPr>
                <a:t>Photo courtesy of AntoniO BonivO (@flickr.com) - granted under creative commons licence - attribution</a:t>
              </a:r>
            </a:p>
          </p:txBody>
        </p:sp>
      </p:grpSp>
      <p:sp>
        <p:nvSpPr>
          <p:cNvPr id="16" name="Oval 15"/>
          <p:cNvSpPr/>
          <p:nvPr/>
        </p:nvSpPr>
        <p:spPr>
          <a:xfrm>
            <a:off x="4967288" y="2219325"/>
            <a:ext cx="3265487" cy="3265488"/>
          </a:xfrm>
          <a:prstGeom prst="ellipse">
            <a:avLst/>
          </a:prstGeom>
          <a:solidFill>
            <a:srgbClr val="80C1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Houses in the Arctic are often raised from the ground.</a:t>
            </a:r>
          </a:p>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This prevents people from being snowed in and helps keep them warm.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340</TotalTime>
  <Words>347</Words>
  <Application>Microsoft Office PowerPoint</Application>
  <PresentationFormat>On-screen Show (4:3)</PresentationFormat>
  <Paragraphs>84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Twinkl</vt:lpstr>
      <vt:lpstr>Arial</vt:lpstr>
      <vt:lpstr>Calibri</vt:lpstr>
      <vt:lpstr>Sassoon Infant Rg</vt:lpstr>
      <vt:lpstr>Twinkl Sb</vt:lpstr>
      <vt:lpstr>Tuffy</vt:lpstr>
      <vt:lpstr>Twinkl SemiBold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Teacher</cp:lastModifiedBy>
  <cp:revision>32</cp:revision>
  <dcterms:created xsi:type="dcterms:W3CDTF">2017-03-20T16:14:27Z</dcterms:created>
  <dcterms:modified xsi:type="dcterms:W3CDTF">2021-01-07T16:09:33Z</dcterms:modified>
</cp:coreProperties>
</file>