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8" r:id="rId2"/>
    <p:sldId id="264" r:id="rId3"/>
    <p:sldId id="277" r:id="rId4"/>
    <p:sldId id="278" r:id="rId5"/>
    <p:sldId id="268" r:id="rId6"/>
    <p:sldId id="279" r:id="rId7"/>
    <p:sldId id="280" r:id="rId8"/>
    <p:sldId id="269" r:id="rId9"/>
    <p:sldId id="281" r:id="rId10"/>
    <p:sldId id="282" r:id="rId11"/>
    <p:sldId id="270" r:id="rId12"/>
    <p:sldId id="285" r:id="rId13"/>
    <p:sldId id="286" r:id="rId14"/>
    <p:sldId id="271" r:id="rId15"/>
    <p:sldId id="287" r:id="rId16"/>
    <p:sldId id="288" r:id="rId17"/>
    <p:sldId id="272" r:id="rId18"/>
    <p:sldId id="289" r:id="rId19"/>
    <p:sldId id="290" r:id="rId20"/>
    <p:sldId id="273" r:id="rId21"/>
    <p:sldId id="293" r:id="rId22"/>
    <p:sldId id="294" r:id="rId23"/>
    <p:sldId id="274" r:id="rId24"/>
    <p:sldId id="291" r:id="rId25"/>
    <p:sldId id="292" r:id="rId26"/>
    <p:sldId id="275" r:id="rId27"/>
    <p:sldId id="295" r:id="rId28"/>
    <p:sldId id="296" r:id="rId29"/>
    <p:sldId id="276" r:id="rId30"/>
    <p:sldId id="297" r:id="rId31"/>
    <p:sldId id="298" r:id="rId32"/>
    <p:sldId id="299" r:id="rId33"/>
    <p:sldId id="267" r:id="rId34"/>
  </p:sldIdLst>
  <p:sldSz cx="9144000" cy="6858000" type="screen4x3"/>
  <p:notesSz cx="6858000" cy="9144000"/>
  <p:embeddedFontLst>
    <p:embeddedFont>
      <p:font typeface="Twinkl" pitchFamily="2" charset="0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6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32"/>
    <a:srgbClr val="FAB000"/>
    <a:srgbClr val="F08119"/>
    <a:srgbClr val="FFEEAA"/>
    <a:srgbClr val="00A651"/>
    <a:srgbClr val="F37277"/>
    <a:srgbClr val="A4A3A4"/>
    <a:srgbClr val="FFE000"/>
    <a:srgbClr val="FDD183"/>
    <a:srgbClr val="6992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78" y="-102"/>
      </p:cViewPr>
      <p:guideLst>
        <p:guide orient="horz" pos="3067"/>
        <p:guide orient="horz" pos="3974"/>
        <p:guide orient="horz" pos="368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2d-shape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222482" y="25571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7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0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6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59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602279" y="549275"/>
            <a:ext cx="39597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AB000"/>
                </a:solidFill>
              </a:rPr>
              <a:t>4</a:t>
            </a:r>
            <a:endParaRPr lang="en-GB" sz="3600" b="1" dirty="0">
              <a:solidFill>
                <a:srgbClr val="FAB000"/>
              </a:solidFill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65411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</a:t>
            </a:r>
          </a:p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45880"/>
            <a:ext cx="6699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Why does Pancake Day happen the day before Lent starts?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00989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the past, people couldn’t eat eggs during Lent so used them in pancakes.</a:t>
            </a:r>
          </a:p>
        </p:txBody>
      </p:sp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the past, people could only eat round foods on the day before Lent.</a:t>
            </a:r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It’s just a coincidence.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A1B23D-671F-45DE-999F-46AED41B8A83}"/>
              </a:ext>
            </a:extLst>
          </p:cNvPr>
          <p:cNvSpPr/>
          <p:nvPr/>
        </p:nvSpPr>
        <p:spPr>
          <a:xfrm>
            <a:off x="807381" y="5955030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10611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the past, people couldn’t eat eggs during Lent so used them in pancakes.</a:t>
            </a: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04416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754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619913" y="549275"/>
            <a:ext cx="39244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AB000"/>
                </a:solidFill>
              </a:rPr>
              <a:t>5</a:t>
            </a:r>
            <a:endParaRPr lang="en-GB" sz="3600" b="1" dirty="0">
              <a:solidFill>
                <a:srgbClr val="FAB000"/>
              </a:solidFill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65411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</a:t>
            </a:r>
          </a:p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45880"/>
            <a:ext cx="6699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Lent spans the 40 days before which religious festival?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00989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 Patrick’s Day</a:t>
            </a: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Christmas Day</a:t>
            </a:r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Easter Sunday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A1B23D-671F-45DE-999F-46AED41B8A83}"/>
              </a:ext>
            </a:extLst>
          </p:cNvPr>
          <p:cNvSpPr/>
          <p:nvPr/>
        </p:nvSpPr>
        <p:spPr>
          <a:xfrm>
            <a:off x="807381" y="5955030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20242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Easter Sunday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49915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657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612699" y="549275"/>
            <a:ext cx="3938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AB000"/>
                </a:solidFill>
              </a:rPr>
              <a:t>6</a:t>
            </a:r>
            <a:endParaRPr lang="en-GB" sz="3600" b="1" dirty="0">
              <a:solidFill>
                <a:srgbClr val="FAB000"/>
              </a:solidFill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65411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</a:t>
            </a:r>
          </a:p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45880"/>
            <a:ext cx="6699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Which fruit is often squeezed over pancakes?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00989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Mangos</a:t>
            </a:r>
          </a:p>
        </p:txBody>
      </p:sp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Lemons</a:t>
            </a:r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Apples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A1B23D-671F-45DE-999F-46AED41B8A83}"/>
              </a:ext>
            </a:extLst>
          </p:cNvPr>
          <p:cNvSpPr/>
          <p:nvPr/>
        </p:nvSpPr>
        <p:spPr>
          <a:xfrm>
            <a:off x="807381" y="5955030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30812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Lemons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09687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78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668002" y="549275"/>
            <a:ext cx="38282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AB000"/>
                </a:solidFill>
              </a:rPr>
              <a:t>1</a:t>
            </a:r>
            <a:endParaRPr lang="en-GB" sz="3600" b="1" dirty="0">
              <a:solidFill>
                <a:srgbClr val="FAB000"/>
              </a:solidFill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30506"/>
            <a:ext cx="66996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Complete this sentence: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dirty="0"/>
              <a:t>“Pancake Day takes place the day before…”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14052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Christmas Day</a:t>
            </a:r>
          </a:p>
        </p:txBody>
      </p:sp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14051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Ash Wednesday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14051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Easter Sunday</a:t>
            </a:r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633538" y="549275"/>
            <a:ext cx="3897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AB000"/>
                </a:solidFill>
              </a:rPr>
              <a:t>7</a:t>
            </a:r>
            <a:endParaRPr lang="en-GB" sz="3600" b="1" dirty="0">
              <a:solidFill>
                <a:srgbClr val="FAB000"/>
              </a:solidFill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65411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</a:t>
            </a:r>
          </a:p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45880"/>
            <a:ext cx="6699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How big was the worlds biggest pancake?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00989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10 meters</a:t>
            </a: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 meters</a:t>
            </a:r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15 meters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A1B23D-671F-45DE-999F-46AED41B8A83}"/>
              </a:ext>
            </a:extLst>
          </p:cNvPr>
          <p:cNvSpPr/>
          <p:nvPr/>
        </p:nvSpPr>
        <p:spPr>
          <a:xfrm>
            <a:off x="807381" y="5955030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80052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15 metres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80628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756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600677" y="549275"/>
            <a:ext cx="39629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AB000"/>
                </a:solidFill>
              </a:rPr>
              <a:t>8</a:t>
            </a:r>
            <a:endParaRPr lang="en-GB" sz="3600" b="1" dirty="0">
              <a:solidFill>
                <a:srgbClr val="FAB000"/>
              </a:solidFill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65411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</a:t>
            </a:r>
          </a:p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45880"/>
            <a:ext cx="6699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What is Pancake Day called in Sweden?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00989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Fat Tuesday</a:t>
            </a:r>
          </a:p>
        </p:txBody>
      </p:sp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Greedy Day</a:t>
            </a:r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Tuesday Feast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A1B23D-671F-45DE-999F-46AED41B8A83}"/>
              </a:ext>
            </a:extLst>
          </p:cNvPr>
          <p:cNvSpPr/>
          <p:nvPr/>
        </p:nvSpPr>
        <p:spPr>
          <a:xfrm>
            <a:off x="807381" y="5955030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91690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Fat Tuesday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42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028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611896" y="549275"/>
            <a:ext cx="39405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AB000"/>
                </a:solidFill>
              </a:rPr>
              <a:t>9</a:t>
            </a:r>
            <a:endParaRPr lang="en-GB" sz="3600" b="1" dirty="0">
              <a:solidFill>
                <a:srgbClr val="FAB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30506"/>
            <a:ext cx="66996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Complete this sentence: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dirty="0"/>
              <a:t>“During Lent, Christian people often…”</a:t>
            </a:r>
          </a:p>
        </p:txBody>
      </p:sp>
      <p:sp>
        <p:nvSpPr>
          <p:cNvPr id="10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14052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…give something up.</a:t>
            </a: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14051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…eat lots of sweets.</a:t>
            </a:r>
            <a:endParaRPr lang="en-GB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14051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…have a big Party.</a:t>
            </a:r>
          </a:p>
        </p:txBody>
      </p:sp>
      <p:sp>
        <p:nvSpPr>
          <p:cNvPr id="13" name="Rectangle: Rounded Corners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E5FF355-FAA5-44C0-ADC8-C32415C7BD03}"/>
              </a:ext>
            </a:extLst>
          </p:cNvPr>
          <p:cNvSpPr/>
          <p:nvPr/>
        </p:nvSpPr>
        <p:spPr>
          <a:xfrm>
            <a:off x="65411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</a:t>
            </a:r>
          </a:p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</a:t>
            </a:r>
          </a:p>
        </p:txBody>
      </p:sp>
      <p:sp>
        <p:nvSpPr>
          <p:cNvPr id="14" name="Rectangle: Rounded Corners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3633BA0C-8CA8-4B2D-8E8B-10ADBC52E730}"/>
              </a:ext>
            </a:extLst>
          </p:cNvPr>
          <p:cNvSpPr/>
          <p:nvPr/>
        </p:nvSpPr>
        <p:spPr>
          <a:xfrm>
            <a:off x="807381" y="5955030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0148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…give something up.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08203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914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422742" y="549275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10</a:t>
            </a:r>
            <a:endParaRPr lang="en-GB" sz="2800" b="1" dirty="0">
              <a:solidFill>
                <a:srgbClr val="FAB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30506"/>
            <a:ext cx="669968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How do you cook pancakes?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</p:txBody>
      </p:sp>
      <p:sp>
        <p:nvSpPr>
          <p:cNvPr id="10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14052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a frying pan</a:t>
            </a: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14051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boiling water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14051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an oven</a:t>
            </a:r>
          </a:p>
        </p:txBody>
      </p:sp>
      <p:sp>
        <p:nvSpPr>
          <p:cNvPr id="13" name="Rectangle: Rounded Corners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23C82356-E493-4B4C-8E0D-B6B0B25318BE}"/>
              </a:ext>
            </a:extLst>
          </p:cNvPr>
          <p:cNvSpPr/>
          <p:nvPr/>
        </p:nvSpPr>
        <p:spPr>
          <a:xfrm>
            <a:off x="65411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End Quiz</a:t>
            </a:r>
          </a:p>
        </p:txBody>
      </p:sp>
      <p:sp>
        <p:nvSpPr>
          <p:cNvPr id="14" name="Rectangle: Rounded Corners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193037B6-6FC9-4B32-BE36-A0576815BD76}"/>
              </a:ext>
            </a:extLst>
          </p:cNvPr>
          <p:cNvSpPr/>
          <p:nvPr/>
        </p:nvSpPr>
        <p:spPr>
          <a:xfrm>
            <a:off x="807381" y="5955030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9506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Ash Wednesday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93796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End Quiz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a frying pan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76366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End Quiz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451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  <a:solidFill>
            <a:srgbClr val="FFEEAA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grp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F69639A-9DA5-45FA-8F5E-832851AEF5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3601" flipH="1">
            <a:off x="816485" y="1866586"/>
            <a:ext cx="2954624" cy="229721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9A2A873-2614-4CA6-81C5-2D8A699A0679}"/>
              </a:ext>
            </a:extLst>
          </p:cNvPr>
          <p:cNvSpPr/>
          <p:nvPr/>
        </p:nvSpPr>
        <p:spPr>
          <a:xfrm>
            <a:off x="6259983" y="4974391"/>
            <a:ext cx="1902385" cy="373301"/>
          </a:xfrm>
          <a:prstGeom prst="ellipse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AACE14-EF69-4BF2-A4A2-76870FF145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76399">
            <a:off x="5393190" y="1866585"/>
            <a:ext cx="2954624" cy="2297216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A0FDAF2-3611-4F73-B1C8-4C3EF923E5C3}"/>
              </a:ext>
            </a:extLst>
          </p:cNvPr>
          <p:cNvSpPr/>
          <p:nvPr/>
        </p:nvSpPr>
        <p:spPr>
          <a:xfrm>
            <a:off x="2691272" y="4537483"/>
            <a:ext cx="3795351" cy="647767"/>
          </a:xfrm>
          <a:prstGeom prst="ellipse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3D3CEF-3177-4D0C-8478-2C27AFEFCA29}"/>
              </a:ext>
            </a:extLst>
          </p:cNvPr>
          <p:cNvSpPr/>
          <p:nvPr/>
        </p:nvSpPr>
        <p:spPr>
          <a:xfrm>
            <a:off x="1441706" y="549275"/>
            <a:ext cx="62808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Congratulations!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B533988-0B71-46EF-90E2-D10C5EAD7461}"/>
              </a:ext>
            </a:extLst>
          </p:cNvPr>
          <p:cNvSpPr/>
          <p:nvPr/>
        </p:nvSpPr>
        <p:spPr>
          <a:xfrm>
            <a:off x="1276173" y="5651777"/>
            <a:ext cx="1902385" cy="373301"/>
          </a:xfrm>
          <a:prstGeom prst="ellipse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C2EC91-8BD5-4142-B1EA-1A8A06D814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842" y="1901587"/>
            <a:ext cx="3832316" cy="3003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20ABF5-CFCA-4C19-8E5C-00FAA41A75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158" y="2962181"/>
            <a:ext cx="1446036" cy="223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ED75C5F-7A17-4AF7-966A-253407FECE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39" y="2834640"/>
            <a:ext cx="2426565" cy="30175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50683A-5FCB-4EEB-B924-7DF3AFB75C8C}"/>
              </a:ext>
            </a:extLst>
          </p:cNvPr>
          <p:cNvSpPr txBox="1"/>
          <p:nvPr/>
        </p:nvSpPr>
        <p:spPr>
          <a:xfrm>
            <a:off x="2438555" y="4865478"/>
            <a:ext cx="426608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 finished</a:t>
            </a:r>
          </a:p>
          <a:p>
            <a:pPr algn="ctr"/>
            <a:r>
              <a:rPr lang="en-GB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quiz!</a:t>
            </a:r>
          </a:p>
          <a:p>
            <a:pPr algn="ctr"/>
            <a:endParaRPr lang="en-GB" sz="1050" b="1" dirty="0">
              <a:solidFill>
                <a:srgbClr val="F0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138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585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623118" y="549275"/>
            <a:ext cx="3918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AB000"/>
                </a:solidFill>
              </a:rPr>
              <a:t>2</a:t>
            </a:r>
            <a:endParaRPr lang="en-GB" sz="3600" b="1" dirty="0">
              <a:solidFill>
                <a:srgbClr val="FAB000"/>
              </a:solidFill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65411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</a:t>
            </a:r>
          </a:p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45880"/>
            <a:ext cx="6699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Which of these is </a:t>
            </a:r>
            <a:r>
              <a:rPr lang="en-GB" sz="3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NOT </a:t>
            </a:r>
            <a:r>
              <a:rPr lang="en-GB" sz="3200" b="1" dirty="0">
                <a:solidFill>
                  <a:srgbClr val="FAB000"/>
                </a:solidFill>
              </a:rPr>
              <a:t>an ingredient in pancake mix?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00989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Milk</a:t>
            </a: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Eggs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Yeast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A1B23D-671F-45DE-999F-46AED41B8A83}"/>
              </a:ext>
            </a:extLst>
          </p:cNvPr>
          <p:cNvSpPr/>
          <p:nvPr/>
        </p:nvSpPr>
        <p:spPr>
          <a:xfrm>
            <a:off x="807381" y="5955030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597433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Yeast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7922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573426" y="549275"/>
            <a:ext cx="401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Well Done!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2A0093-1A24-4C74-9B62-E4E957E1DD57}"/>
              </a:ext>
            </a:extLst>
          </p:cNvPr>
          <p:cNvSpPr txBox="1"/>
          <p:nvPr/>
        </p:nvSpPr>
        <p:spPr>
          <a:xfrm>
            <a:off x="1222153" y="3855318"/>
            <a:ext cx="66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A651"/>
                </a:solidFill>
              </a:rPr>
              <a:t>That was the right answer</a:t>
            </a:r>
          </a:p>
          <a:p>
            <a:pPr algn="ctr"/>
            <a:r>
              <a:rPr lang="en-GB" sz="3600" b="1" dirty="0">
                <a:solidFill>
                  <a:srgbClr val="00A651"/>
                </a:solidFill>
              </a:rPr>
              <a:t>Well Done!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DAC0A-5DF6-4B96-BCBA-E50881AA0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10" y="1864281"/>
            <a:ext cx="1702272" cy="1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10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A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2626324" y="549275"/>
            <a:ext cx="39116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Question 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B49BE45-CF06-43E6-A871-5E32442D5217}"/>
              </a:ext>
            </a:extLst>
          </p:cNvPr>
          <p:cNvSpPr/>
          <p:nvPr/>
        </p:nvSpPr>
        <p:spPr>
          <a:xfrm>
            <a:off x="8019038" y="229331"/>
            <a:ext cx="930218" cy="93021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AB000"/>
                </a:solidFill>
              </a:rPr>
              <a:t>3</a:t>
            </a:r>
            <a:endParaRPr lang="en-GB" sz="3600" b="1" dirty="0">
              <a:solidFill>
                <a:srgbClr val="FAB000"/>
              </a:solidFill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65411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</a:t>
            </a:r>
          </a:p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A794-EBEB-4117-86EF-664CEC45C1FC}"/>
              </a:ext>
            </a:extLst>
          </p:cNvPr>
          <p:cNvSpPr txBox="1"/>
          <p:nvPr/>
        </p:nvSpPr>
        <p:spPr>
          <a:xfrm>
            <a:off x="1232301" y="2345880"/>
            <a:ext cx="6699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AB000"/>
                </a:solidFill>
              </a:rPr>
              <a:t>What is another name for Pancake Day?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CF0C31-7074-4E94-B35D-898D26CB0D15}"/>
              </a:ext>
            </a:extLst>
          </p:cNvPr>
          <p:cNvSpPr/>
          <p:nvPr/>
        </p:nvSpPr>
        <p:spPr>
          <a:xfrm>
            <a:off x="1036357" y="3900989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Shrove Tuesday</a:t>
            </a:r>
          </a:p>
        </p:txBody>
      </p:sp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5A09DB-5866-4C04-94D8-6F1B0FE7FA24}"/>
              </a:ext>
            </a:extLst>
          </p:cNvPr>
          <p:cNvSpPr/>
          <p:nvPr/>
        </p:nvSpPr>
        <p:spPr>
          <a:xfrm>
            <a:off x="3577164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Feast </a:t>
            </a: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Day</a:t>
            </a:r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6104CD-B2C8-46DF-BC74-6120216D3642}"/>
              </a:ext>
            </a:extLst>
          </p:cNvPr>
          <p:cNvSpPr/>
          <p:nvPr/>
        </p:nvSpPr>
        <p:spPr>
          <a:xfrm>
            <a:off x="6117972" y="3900988"/>
            <a:ext cx="2098728" cy="971459"/>
          </a:xfrm>
          <a:prstGeom prst="roundRect">
            <a:avLst>
              <a:gd name="adj" fmla="val 24130"/>
            </a:avLst>
          </a:prstGeom>
          <a:solidFill>
            <a:srgbClr val="FAB000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Food</a:t>
            </a: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Day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A1B23D-671F-45DE-999F-46AED41B8A83}"/>
              </a:ext>
            </a:extLst>
          </p:cNvPr>
          <p:cNvSpPr/>
          <p:nvPr/>
        </p:nvSpPr>
        <p:spPr>
          <a:xfrm>
            <a:off x="807381" y="5955030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Previous 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30019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F7F458-8A53-413E-BDE9-E63B5BA31ED7}"/>
              </a:ext>
            </a:extLst>
          </p:cNvPr>
          <p:cNvGrpSpPr/>
          <p:nvPr/>
        </p:nvGrpSpPr>
        <p:grpSpPr>
          <a:xfrm>
            <a:off x="539749" y="549275"/>
            <a:ext cx="8064501" cy="5759450"/>
            <a:chOff x="539749" y="549275"/>
            <a:chExt cx="8064501" cy="5759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E09F6EE-E892-4078-96D9-1F02CFEEC0A5}"/>
                </a:ext>
              </a:extLst>
            </p:cNvPr>
            <p:cNvSpPr/>
            <p:nvPr/>
          </p:nvSpPr>
          <p:spPr>
            <a:xfrm>
              <a:off x="539749" y="549275"/>
              <a:ext cx="8064501" cy="5759450"/>
            </a:xfrm>
            <a:prstGeom prst="roundRect">
              <a:avLst>
                <a:gd name="adj" fmla="val 661"/>
              </a:avLst>
            </a:prstGeom>
            <a:noFill/>
            <a:ln w="254000"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464759E-2886-40A5-A410-2B7D70FEEDD8}"/>
                </a:ext>
              </a:extLst>
            </p:cNvPr>
            <p:cNvSpPr/>
            <p:nvPr/>
          </p:nvSpPr>
          <p:spPr>
            <a:xfrm>
              <a:off x="539749" y="549275"/>
              <a:ext cx="8064501" cy="1096645"/>
            </a:xfrm>
            <a:prstGeom prst="rect">
              <a:avLst/>
            </a:prstGeom>
            <a:solidFill>
              <a:srgbClr val="F37277"/>
            </a:solidFill>
            <a:ln>
              <a:solidFill>
                <a:srgbClr val="F37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1E0223-133F-4B77-8603-E3AEA559561C}"/>
              </a:ext>
            </a:extLst>
          </p:cNvPr>
          <p:cNvSpPr/>
          <p:nvPr/>
        </p:nvSpPr>
        <p:spPr>
          <a:xfrm>
            <a:off x="3104818" y="549275"/>
            <a:ext cx="2954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Whoops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47EB2-0642-4345-A945-1A33B79F8DF1}"/>
              </a:ext>
            </a:extLst>
          </p:cNvPr>
          <p:cNvSpPr/>
          <p:nvPr/>
        </p:nvSpPr>
        <p:spPr>
          <a:xfrm>
            <a:off x="3674278" y="5949496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FFEEAA"/>
          </a:solidFill>
          <a:ln w="762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4E29B-1200-4E07-AEFE-DBD2B858EF1D}"/>
              </a:ext>
            </a:extLst>
          </p:cNvPr>
          <p:cNvSpPr txBox="1"/>
          <p:nvPr/>
        </p:nvSpPr>
        <p:spPr>
          <a:xfrm>
            <a:off x="1222153" y="3855318"/>
            <a:ext cx="66996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30F32"/>
                </a:solidFill>
              </a:rPr>
              <a:t>The correct answer was…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Shrove Tuesday</a:t>
            </a:r>
            <a:endParaRPr lang="en-GB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9108B-27E4-4BC0-93D0-DCBB51123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097" y="1909123"/>
            <a:ext cx="1454159" cy="18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61052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2B828E38-98E0-4383-94F7-1551083635AD}" vid="{98D973AB-FEE2-41B7-BB8D-8C5BBB1E9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2430</TotalTime>
  <Words>519</Words>
  <Application>Microsoft Office PowerPoint</Application>
  <PresentationFormat>On-screen Show (4:3)</PresentationFormat>
  <Paragraphs>186</Paragraphs>
  <Slides>33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Twinkl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Broughton</dc:creator>
  <cp:lastModifiedBy>Teacher</cp:lastModifiedBy>
  <cp:revision>54</cp:revision>
  <dcterms:created xsi:type="dcterms:W3CDTF">2020-10-17T12:36:24Z</dcterms:created>
  <dcterms:modified xsi:type="dcterms:W3CDTF">2021-02-09T12:33:37Z</dcterms:modified>
</cp:coreProperties>
</file>