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5BA90-3F9F-4F51-A56E-AF353558DF47}" type="datetimeFigureOut">
              <a:rPr lang="en-US" smtClean="0"/>
              <a:pPr/>
              <a:t>2/16/2021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C4774-5EDA-4703-AB6C-F26D37C45D8A}" type="slidenum">
              <a:rPr lang="en-US" smtClean="0"/>
              <a:pPr/>
              <a:t>‹#›</a:t>
            </a:fld>
            <a:endParaRPr lang="en-US"/>
          </a:p>
        </p:txBody>
      </p:sp>
    </p:spTree>
    <p:extLst>
      <p:ext uri="{BB962C8B-B14F-4D97-AF65-F5344CB8AC3E}">
        <p14:creationId xmlns="" xmlns:p14="http://schemas.microsoft.com/office/powerpoint/2010/main" val="129840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http://www.defenders.org/panda/basic-facts </a:t>
            </a:r>
            <a:endParaRPr lang="en-US" dirty="0"/>
          </a:p>
        </p:txBody>
      </p:sp>
      <p:sp>
        <p:nvSpPr>
          <p:cNvPr id="4" name="Slide Number Placeholder 3"/>
          <p:cNvSpPr>
            <a:spLocks noGrp="1"/>
          </p:cNvSpPr>
          <p:nvPr>
            <p:ph type="sldNum" sz="quarter" idx="10"/>
          </p:nvPr>
        </p:nvSpPr>
        <p:spPr/>
        <p:txBody>
          <a:bodyPr/>
          <a:lstStyle/>
          <a:p>
            <a:fld id="{41CC4774-5EDA-4703-AB6C-F26D37C45D8A}" type="slidenum">
              <a:rPr lang="en-US" smtClean="0"/>
              <a:pPr/>
              <a:t>3</a:t>
            </a:fld>
            <a:endParaRPr lang="en-US"/>
          </a:p>
        </p:txBody>
      </p:sp>
    </p:spTree>
    <p:extLst>
      <p:ext uri="{BB962C8B-B14F-4D97-AF65-F5344CB8AC3E}">
        <p14:creationId xmlns="" xmlns:p14="http://schemas.microsoft.com/office/powerpoint/2010/main" val="1980116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E2A8D3-E9A6-4283-87FB-A75A770530A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186419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2A8D3-E9A6-4283-87FB-A75A770530A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131683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2A8D3-E9A6-4283-87FB-A75A770530A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322030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2A8D3-E9A6-4283-87FB-A75A770530A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162956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2A8D3-E9A6-4283-87FB-A75A770530AB}"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315863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E2A8D3-E9A6-4283-87FB-A75A770530AB}"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162304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E2A8D3-E9A6-4283-87FB-A75A770530AB}"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371226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2A8D3-E9A6-4283-87FB-A75A770530AB}"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314921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2A8D3-E9A6-4283-87FB-A75A770530AB}"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142022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2A8D3-E9A6-4283-87FB-A75A770530AB}"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259625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2A8D3-E9A6-4283-87FB-A75A770530AB}"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40209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A8D3-E9A6-4283-87FB-A75A770530AB}" type="datetimeFigureOut">
              <a:rPr lang="en-US" smtClean="0"/>
              <a:pPr/>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A0E6D-9EE4-4FED-85D9-AF220D1A1116}" type="slidenum">
              <a:rPr lang="en-US" smtClean="0"/>
              <a:pPr/>
              <a:t>‹#›</a:t>
            </a:fld>
            <a:endParaRPr lang="en-US"/>
          </a:p>
        </p:txBody>
      </p:sp>
    </p:spTree>
    <p:extLst>
      <p:ext uri="{BB962C8B-B14F-4D97-AF65-F5344CB8AC3E}">
        <p14:creationId xmlns="" xmlns:p14="http://schemas.microsoft.com/office/powerpoint/2010/main" val="391255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BEBA8EAE-BF5A-486C-A8C5-ECC9F3942E4B}">
                <a14:imgProps xmlns="" xmlns:a14="http://schemas.microsoft.com/office/drawing/2010/main">
                  <a14:imgLayer r:embed="rId3">
                    <a14:imgEffect>
                      <a14:artisticWatercolorSponge/>
                    </a14:imgEffect>
                  </a14:imgLayer>
                </a14:imgProps>
              </a:ext>
              <a:ext uri="{28A0092B-C50C-407E-A947-70E740481C1C}">
                <a14:useLocalDpi xmlns="" xmlns:a14="http://schemas.microsoft.com/office/drawing/2010/main" val="0"/>
              </a:ext>
            </a:extLst>
          </a:blip>
          <a:srcRect/>
          <a:stretch>
            <a:fillRect/>
          </a:stretch>
        </p:blipFill>
        <p:spPr bwMode="auto">
          <a:xfrm>
            <a:off x="76200" y="76200"/>
            <a:ext cx="8991600" cy="67437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3432810"/>
            <a:ext cx="7772400" cy="1470025"/>
          </a:xfrm>
        </p:spPr>
        <p:txBody>
          <a:bodyPr>
            <a:noAutofit/>
          </a:bodyPr>
          <a:lstStyle/>
          <a:p>
            <a:r>
              <a:rPr lang="en-US" sz="8000" b="1" dirty="0" smtClean="0">
                <a:ln>
                  <a:solidFill>
                    <a:schemeClr val="bg1"/>
                  </a:solidFill>
                </a:ln>
                <a:solidFill>
                  <a:srgbClr val="C00000"/>
                </a:solidFill>
                <a:latin typeface="Bernard MT Condensed" panose="02050806060905020404" pitchFamily="18" charset="0"/>
              </a:rPr>
              <a:t>The Giant Panda</a:t>
            </a:r>
            <a:endParaRPr lang="en-US" sz="8000" b="1" dirty="0">
              <a:ln>
                <a:solidFill>
                  <a:schemeClr val="bg1"/>
                </a:solidFill>
              </a:ln>
              <a:solidFill>
                <a:srgbClr val="C00000"/>
              </a:solidFill>
              <a:latin typeface="Bernard MT Condensed" panose="02050806060905020404" pitchFamily="18" charset="0"/>
            </a:endParaRPr>
          </a:p>
        </p:txBody>
      </p:sp>
      <p:sp>
        <p:nvSpPr>
          <p:cNvPr id="3" name="Subtitle 2"/>
          <p:cNvSpPr>
            <a:spLocks noGrp="1"/>
          </p:cNvSpPr>
          <p:nvPr>
            <p:ph type="subTitle" idx="1"/>
          </p:nvPr>
        </p:nvSpPr>
        <p:spPr>
          <a:xfrm>
            <a:off x="5333999" y="6286500"/>
            <a:ext cx="3701683" cy="533400"/>
          </a:xfrm>
        </p:spPr>
        <p:txBody>
          <a:bodyPr>
            <a:normAutofit lnSpcReduction="10000"/>
          </a:bodyPr>
          <a:lstStyle/>
          <a:p>
            <a:r>
              <a:rPr lang="en-US" dirty="0" smtClean="0">
                <a:solidFill>
                  <a:schemeClr val="bg1"/>
                </a:solidFill>
              </a:rPr>
              <a:t>By:  Anne Jamieson</a:t>
            </a:r>
            <a:endParaRPr lang="en-US" dirty="0">
              <a:solidFill>
                <a:schemeClr val="bg1"/>
              </a:solidFill>
            </a:endParaRPr>
          </a:p>
        </p:txBody>
      </p:sp>
      <p:sp>
        <p:nvSpPr>
          <p:cNvPr id="6" name="TextBox 5"/>
          <p:cNvSpPr txBox="1"/>
          <p:nvPr/>
        </p:nvSpPr>
        <p:spPr>
          <a:xfrm>
            <a:off x="2133600" y="4768334"/>
            <a:ext cx="4876800" cy="369332"/>
          </a:xfrm>
          <a:prstGeom prst="rect">
            <a:avLst/>
          </a:prstGeom>
          <a:noFill/>
        </p:spPr>
        <p:txBody>
          <a:bodyPr wrap="square" rtlCol="0">
            <a:spAutoFit/>
          </a:bodyPr>
          <a:lstStyle/>
          <a:p>
            <a:pPr algn="ctr"/>
            <a:r>
              <a:rPr lang="en-US" b="1" dirty="0" smtClean="0">
                <a:solidFill>
                  <a:schemeClr val="bg1"/>
                </a:solidFill>
              </a:rPr>
              <a:t>Ambassador for All Endangered Animals</a:t>
            </a:r>
            <a:endParaRPr lang="en-US" b="1" dirty="0">
              <a:solidFill>
                <a:schemeClr val="bg1"/>
              </a:solidFill>
            </a:endParaRPr>
          </a:p>
        </p:txBody>
      </p:sp>
    </p:spTree>
    <p:extLst>
      <p:ext uri="{BB962C8B-B14F-4D97-AF65-F5344CB8AC3E}">
        <p14:creationId xmlns="" xmlns:p14="http://schemas.microsoft.com/office/powerpoint/2010/main" val="1027649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Fast Facts</a:t>
            </a:r>
            <a:endParaRPr lang="en-US" b="1" dirty="0"/>
          </a:p>
        </p:txBody>
      </p:sp>
      <p:pic>
        <p:nvPicPr>
          <p:cNvPr id="5" name="Content Placeholder 4"/>
          <p:cNvPicPr>
            <a:picLocks noGrp="1" noChangeAspect="1"/>
          </p:cNvPicPr>
          <p:nvPr>
            <p:ph sz="half" idx="1"/>
          </p:nvPr>
        </p:nvPicPr>
        <p:blipFill>
          <a:blip r:embed="rId2" cstate="email">
            <a:extLst>
              <a:ext uri="{28A0092B-C50C-407E-A947-70E740481C1C}">
                <a14:useLocalDpi xmlns="" xmlns:a14="http://schemas.microsoft.com/office/drawing/2010/main" val="0"/>
              </a:ext>
            </a:extLst>
          </a:blip>
          <a:stretch>
            <a:fillRect/>
          </a:stretch>
        </p:blipFill>
        <p:spPr>
          <a:xfrm>
            <a:off x="381000" y="1600200"/>
            <a:ext cx="3018251" cy="4525963"/>
          </a:xfrm>
        </p:spPr>
      </p:pic>
      <p:sp>
        <p:nvSpPr>
          <p:cNvPr id="4" name="Content Placeholder 3"/>
          <p:cNvSpPr>
            <a:spLocks noGrp="1"/>
          </p:cNvSpPr>
          <p:nvPr>
            <p:ph sz="half" idx="2"/>
          </p:nvPr>
        </p:nvSpPr>
        <p:spPr>
          <a:xfrm>
            <a:off x="3733800" y="1752600"/>
            <a:ext cx="5105400" cy="4373563"/>
          </a:xfrm>
        </p:spPr>
        <p:txBody>
          <a:bodyPr>
            <a:normAutofit/>
          </a:bodyPr>
          <a:lstStyle/>
          <a:p>
            <a:pPr marL="0" indent="0">
              <a:buNone/>
            </a:pPr>
            <a:r>
              <a:rPr lang="en-US" u="sng" dirty="0" smtClean="0"/>
              <a:t>Height</a:t>
            </a:r>
            <a:r>
              <a:rPr lang="en-US" dirty="0" smtClean="0"/>
              <a:t> 2.5 Feet at shoulders</a:t>
            </a:r>
          </a:p>
          <a:p>
            <a:pPr marL="0" indent="0">
              <a:buNone/>
            </a:pPr>
            <a:endParaRPr lang="en-US" sz="2500" dirty="0" smtClean="0"/>
          </a:p>
          <a:p>
            <a:pPr marL="0" indent="0">
              <a:buNone/>
            </a:pPr>
            <a:r>
              <a:rPr lang="en-US" u="sng" dirty="0" smtClean="0"/>
              <a:t>Length </a:t>
            </a:r>
            <a:r>
              <a:rPr lang="en-US" dirty="0" smtClean="0"/>
              <a:t>5 ft. (with a 6 in. tail)</a:t>
            </a:r>
          </a:p>
          <a:p>
            <a:pPr marL="0" indent="0">
              <a:buNone/>
            </a:pPr>
            <a:endParaRPr lang="en-US" sz="2500" dirty="0" smtClean="0"/>
          </a:p>
          <a:p>
            <a:pPr marL="0" indent="0">
              <a:buNone/>
            </a:pPr>
            <a:r>
              <a:rPr lang="en-US" u="sng" dirty="0" smtClean="0"/>
              <a:t>Weight </a:t>
            </a:r>
            <a:r>
              <a:rPr lang="en-US" dirty="0" smtClean="0"/>
              <a:t>Around 250 </a:t>
            </a:r>
            <a:r>
              <a:rPr lang="en-US" dirty="0" err="1" smtClean="0"/>
              <a:t>lbs</a:t>
            </a:r>
            <a:r>
              <a:rPr lang="en-US" dirty="0" smtClean="0"/>
              <a:t> (male) or 220 </a:t>
            </a:r>
            <a:r>
              <a:rPr lang="en-US" dirty="0" err="1" smtClean="0"/>
              <a:t>lbs</a:t>
            </a:r>
            <a:r>
              <a:rPr lang="en-US" dirty="0" smtClean="0"/>
              <a:t> (females)</a:t>
            </a:r>
          </a:p>
          <a:p>
            <a:pPr marL="0" indent="0">
              <a:buNone/>
            </a:pPr>
            <a:endParaRPr lang="en-US" sz="2500" dirty="0" smtClean="0"/>
          </a:p>
          <a:p>
            <a:pPr marL="0" indent="0">
              <a:buNone/>
            </a:pPr>
            <a:r>
              <a:rPr lang="en-US" u="sng" dirty="0" smtClean="0"/>
              <a:t>Lifespan</a:t>
            </a:r>
            <a:r>
              <a:rPr lang="en-US" dirty="0" smtClean="0"/>
              <a:t> 20-30 years in captivity.</a:t>
            </a:r>
            <a:endParaRPr lang="en-US" u="sng" dirty="0"/>
          </a:p>
        </p:txBody>
      </p:sp>
    </p:spTree>
    <p:extLst>
      <p:ext uri="{BB962C8B-B14F-4D97-AF65-F5344CB8AC3E}">
        <p14:creationId xmlns="" xmlns:p14="http://schemas.microsoft.com/office/powerpoint/2010/main" val="320323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Giant Panda</a:t>
            </a:r>
            <a:endParaRPr lang="en-US" dirty="0"/>
          </a:p>
        </p:txBody>
      </p:sp>
      <p:pic>
        <p:nvPicPr>
          <p:cNvPr id="5" name="Picture Placeholder 4"/>
          <p:cNvPicPr>
            <a:picLocks noGrp="1" noChangeAspect="1"/>
          </p:cNvPicPr>
          <p:nvPr>
            <p:ph type="pic" idx="1"/>
          </p:nvPr>
        </p:nvPicPr>
        <p:blipFill>
          <a:blip r:embed="rId3" cstate="email">
            <a:extLst>
              <a:ext uri="{28A0092B-C50C-407E-A947-70E740481C1C}">
                <a14:useLocalDpi xmlns="" xmlns:a14="http://schemas.microsoft.com/office/drawing/2010/main" val="0"/>
              </a:ext>
            </a:extLst>
          </a:blip>
          <a:srcRect/>
          <a:stretch>
            <a:fillRect/>
          </a:stretch>
        </p:blipFill>
        <p:spPr/>
      </p:pic>
      <p:sp>
        <p:nvSpPr>
          <p:cNvPr id="4" name="Text Placeholder 3"/>
          <p:cNvSpPr>
            <a:spLocks noGrp="1"/>
          </p:cNvSpPr>
          <p:nvPr>
            <p:ph type="body" sz="half" idx="2"/>
          </p:nvPr>
        </p:nvSpPr>
        <p:spPr/>
        <p:txBody>
          <a:bodyPr/>
          <a:lstStyle/>
          <a:p>
            <a:r>
              <a:rPr lang="en-US" dirty="0" smtClean="0"/>
              <a:t>Giant pandas have black fur on their ears, around their eyes (eye patches), muzzle, legs, and shoulders. </a:t>
            </a:r>
            <a:endParaRPr lang="en-US" dirty="0"/>
          </a:p>
        </p:txBody>
      </p:sp>
    </p:spTree>
    <p:extLst>
      <p:ext uri="{BB962C8B-B14F-4D97-AF65-F5344CB8AC3E}">
        <p14:creationId xmlns="" xmlns:p14="http://schemas.microsoft.com/office/powerpoint/2010/main" val="2643380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 </a:t>
            </a:r>
            <a:endParaRPr lang="en-US" b="1" dirty="0"/>
          </a:p>
        </p:txBody>
      </p:sp>
      <p:sp>
        <p:nvSpPr>
          <p:cNvPr id="3" name="Content Placeholder 2"/>
          <p:cNvSpPr>
            <a:spLocks noGrp="1"/>
          </p:cNvSpPr>
          <p:nvPr>
            <p:ph idx="1"/>
          </p:nvPr>
        </p:nvSpPr>
        <p:spPr>
          <a:xfrm>
            <a:off x="457200" y="5334000"/>
            <a:ext cx="8229600" cy="1143000"/>
          </a:xfrm>
        </p:spPr>
        <p:txBody>
          <a:bodyPr/>
          <a:lstStyle/>
          <a:p>
            <a:pPr marL="0" indent="0">
              <a:buNone/>
            </a:pPr>
            <a:r>
              <a:rPr lang="en-US" dirty="0" smtClean="0"/>
              <a:t>At birth, panda cubs typically weigh 4-8 </a:t>
            </a:r>
            <a:r>
              <a:rPr lang="en-US" dirty="0" err="1" smtClean="0"/>
              <a:t>oz</a:t>
            </a:r>
            <a:r>
              <a:rPr lang="en-US" dirty="0" smtClean="0"/>
              <a:t> and measure around 6 inches long! </a:t>
            </a:r>
            <a:endParaRPr lang="en-US" dirty="0"/>
          </a:p>
        </p:txBody>
      </p:sp>
      <p:pic>
        <p:nvPicPr>
          <p:cNvPr id="4" name="Picture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914400" y="1295401"/>
            <a:ext cx="6750276" cy="3886200"/>
          </a:xfrm>
          <a:prstGeom prst="rect">
            <a:avLst/>
          </a:prstGeom>
        </p:spPr>
      </p:pic>
    </p:spTree>
    <p:extLst>
      <p:ext uri="{BB962C8B-B14F-4D97-AF65-F5344CB8AC3E}">
        <p14:creationId xmlns="" xmlns:p14="http://schemas.microsoft.com/office/powerpoint/2010/main" val="352509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Diet</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Pandas eat bamboo. Since giant pandas have the digestive system of a carnivore, they do not have the ability to digest cellulose (plant matter) efficiently and thus derive little energy and little protein from the consumption of bamboo. On occasion, giant pandas are also known to eat flowers, vines, tufted grasses, green corn, honey, and rodents.</a:t>
            </a:r>
            <a:endParaRPr lang="en-US" dirty="0"/>
          </a:p>
        </p:txBody>
      </p:sp>
      <p:pic>
        <p:nvPicPr>
          <p:cNvPr id="5" name="Content Placeholder 4"/>
          <p:cNvPicPr>
            <a:picLocks noGrp="1" noChangeAspect="1"/>
          </p:cNvPicPr>
          <p:nvPr>
            <p:ph sz="half" idx="2"/>
          </p:nvPr>
        </p:nvPicPr>
        <p:blipFill>
          <a:blip r:embed="rId2" cstate="email">
            <a:extLst>
              <a:ext uri="{28A0092B-C50C-407E-A947-70E740481C1C}">
                <a14:useLocalDpi xmlns="" xmlns:a14="http://schemas.microsoft.com/office/drawing/2010/main" val="0"/>
              </a:ext>
            </a:extLst>
          </a:blip>
          <a:stretch>
            <a:fillRect/>
          </a:stretch>
        </p:blipFill>
        <p:spPr>
          <a:xfrm>
            <a:off x="4648200" y="1524000"/>
            <a:ext cx="4038600" cy="2679729"/>
          </a:xfrm>
        </p:spPr>
      </p:pic>
      <p:sp>
        <p:nvSpPr>
          <p:cNvPr id="6" name="TextBox 5"/>
          <p:cNvSpPr txBox="1"/>
          <p:nvPr/>
        </p:nvSpPr>
        <p:spPr>
          <a:xfrm>
            <a:off x="4724400" y="4186535"/>
            <a:ext cx="3810000" cy="923330"/>
          </a:xfrm>
          <a:prstGeom prst="rect">
            <a:avLst/>
          </a:prstGeom>
          <a:noFill/>
        </p:spPr>
        <p:txBody>
          <a:bodyPr wrap="square" rtlCol="0">
            <a:spAutoFit/>
          </a:bodyPr>
          <a:lstStyle/>
          <a:p>
            <a:r>
              <a:rPr lang="en-US" dirty="0" smtClean="0"/>
              <a:t>The average giant panda has to eat as much as 20 to 45 </a:t>
            </a:r>
            <a:r>
              <a:rPr lang="en-US" dirty="0" err="1" smtClean="0"/>
              <a:t>lbs</a:t>
            </a:r>
            <a:r>
              <a:rPr lang="en-US" dirty="0" smtClean="0"/>
              <a:t> of bamboo shoots a day! </a:t>
            </a:r>
            <a:endParaRPr lang="en-US" dirty="0"/>
          </a:p>
        </p:txBody>
      </p:sp>
    </p:spTree>
    <p:extLst>
      <p:ext uri="{BB962C8B-B14F-4D97-AF65-F5344CB8AC3E}">
        <p14:creationId xmlns="" xmlns:p14="http://schemas.microsoft.com/office/powerpoint/2010/main" val="3868581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a:t>
            </a:r>
            <a:endParaRPr lang="en-US" b="1" dirty="0"/>
          </a:p>
        </p:txBody>
      </p:sp>
      <p:pic>
        <p:nvPicPr>
          <p:cNvPr id="5" name="Content Placeholder 4"/>
          <p:cNvPicPr>
            <a:picLocks noGrp="1" noChangeAspect="1"/>
          </p:cNvPicPr>
          <p:nvPr>
            <p:ph sz="half" idx="1"/>
          </p:nvPr>
        </p:nvPicPr>
        <p:blipFill>
          <a:blip r:embed="rId2" cstate="email">
            <a:extLst>
              <a:ext uri="{28A0092B-C50C-407E-A947-70E740481C1C}">
                <a14:useLocalDpi xmlns="" xmlns:a14="http://schemas.microsoft.com/office/drawing/2010/main" val="0"/>
              </a:ext>
            </a:extLst>
          </a:blip>
          <a:stretch>
            <a:fillRect/>
          </a:stretch>
        </p:blipFill>
        <p:spPr>
          <a:xfrm>
            <a:off x="457200" y="2133600"/>
            <a:ext cx="4038600" cy="3028950"/>
          </a:xfrm>
        </p:spPr>
      </p:pic>
      <p:sp>
        <p:nvSpPr>
          <p:cNvPr id="4" name="Content Placeholder 3"/>
          <p:cNvSpPr>
            <a:spLocks noGrp="1"/>
          </p:cNvSpPr>
          <p:nvPr>
            <p:ph sz="half" idx="2"/>
          </p:nvPr>
        </p:nvSpPr>
        <p:spPr/>
        <p:txBody>
          <a:bodyPr>
            <a:normAutofit fontScale="92500" lnSpcReduction="10000"/>
          </a:bodyPr>
          <a:lstStyle/>
          <a:p>
            <a:pPr marL="0" indent="0">
              <a:buNone/>
            </a:pPr>
            <a:r>
              <a:rPr lang="en-US" dirty="0" smtClean="0"/>
              <a:t>Giant pandas are found mostly in thick bamboo and coniferous forests at 8,500 to 11,500 feet in elevation. They are generally solitary animals that spend most of their days feeding. However, they do communicate with each other once in a while through scent markings, calls, and occasional meetings.</a:t>
            </a:r>
            <a:endParaRPr lang="en-US" dirty="0"/>
          </a:p>
        </p:txBody>
      </p:sp>
    </p:spTree>
    <p:extLst>
      <p:ext uri="{BB962C8B-B14F-4D97-AF65-F5344CB8AC3E}">
        <p14:creationId xmlns="" xmlns:p14="http://schemas.microsoft.com/office/powerpoint/2010/main" val="698280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457200" y="2057400"/>
            <a:ext cx="4038600" cy="3810000"/>
          </a:xfrm>
        </p:spPr>
        <p:txBody>
          <a:bodyPr>
            <a:normAutofit/>
          </a:bodyPr>
          <a:lstStyle/>
          <a:p>
            <a:pPr marL="0" indent="0">
              <a:buNone/>
            </a:pPr>
            <a:r>
              <a:rPr lang="en-US" sz="2600" dirty="0" smtClean="0"/>
              <a:t>Unlike other bears, giant pandas do not hibernate. In the winter, they move to lower elevations to keep warm, while traveling to higher elevations in the summer to stay cool. They can be active at any time of the day or night. </a:t>
            </a:r>
            <a:endParaRPr lang="en-US" sz="2600" dirty="0"/>
          </a:p>
        </p:txBody>
      </p:sp>
      <p:pic>
        <p:nvPicPr>
          <p:cNvPr id="5" name="Content Placeholder 4"/>
          <p:cNvPicPr>
            <a:picLocks noGrp="1" noChangeAspect="1"/>
          </p:cNvPicPr>
          <p:nvPr>
            <p:ph sz="half" idx="2"/>
          </p:nvPr>
        </p:nvPicPr>
        <p:blipFill>
          <a:blip r:embed="rId2" cstate="email">
            <a:extLst>
              <a:ext uri="{28A0092B-C50C-407E-A947-70E740481C1C}">
                <a14:useLocalDpi xmlns="" xmlns:a14="http://schemas.microsoft.com/office/drawing/2010/main" val="0"/>
              </a:ext>
            </a:extLst>
          </a:blip>
          <a:stretch>
            <a:fillRect/>
          </a:stretch>
        </p:blipFill>
        <p:spPr>
          <a:xfrm>
            <a:off x="4724400" y="2057400"/>
            <a:ext cx="4038600" cy="3030133"/>
          </a:xfrm>
        </p:spPr>
      </p:pic>
      <p:sp>
        <p:nvSpPr>
          <p:cNvPr id="6" name="TextBox 5"/>
          <p:cNvSpPr txBox="1"/>
          <p:nvPr/>
        </p:nvSpPr>
        <p:spPr>
          <a:xfrm>
            <a:off x="4724400" y="5105400"/>
            <a:ext cx="4038600" cy="923330"/>
          </a:xfrm>
          <a:prstGeom prst="rect">
            <a:avLst/>
          </a:prstGeom>
          <a:noFill/>
        </p:spPr>
        <p:txBody>
          <a:bodyPr wrap="square" rtlCol="0">
            <a:spAutoFit/>
          </a:bodyPr>
          <a:lstStyle/>
          <a:p>
            <a:r>
              <a:rPr lang="en-US" dirty="0" smtClean="0"/>
              <a:t>Pandas do not have permanent homes but sleep at the bottom of trees under stumps or rock ledges. </a:t>
            </a:r>
            <a:endParaRPr lang="en-US" dirty="0"/>
          </a:p>
        </p:txBody>
      </p:sp>
    </p:spTree>
    <p:extLst>
      <p:ext uri="{BB962C8B-B14F-4D97-AF65-F5344CB8AC3E}">
        <p14:creationId xmlns="" xmlns:p14="http://schemas.microsoft.com/office/powerpoint/2010/main" val="111958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311</Words>
  <Application>Microsoft Office PowerPoint</Application>
  <PresentationFormat>On-screen Show (4:3)</PresentationFormat>
  <Paragraphs>24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Giant Panda</vt:lpstr>
      <vt:lpstr>Fast Facts</vt:lpstr>
      <vt:lpstr>The Giant Panda</vt:lpstr>
      <vt:lpstr>Did You Know? </vt:lpstr>
      <vt:lpstr>Diet</vt:lpstr>
      <vt:lpstr>Behavior</vt:lpstr>
      <vt:lpstr>Slide 7</vt:lpstr>
    </vt:vector>
  </TitlesOfParts>
  <Company>Deerfield Public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Giant Pandas</dc:title>
  <dc:creator>Deerfield Public Library</dc:creator>
  <cp:lastModifiedBy>Teacher</cp:lastModifiedBy>
  <cp:revision>3</cp:revision>
  <dcterms:created xsi:type="dcterms:W3CDTF">2014-09-29T21:01:03Z</dcterms:created>
  <dcterms:modified xsi:type="dcterms:W3CDTF">2021-02-16T11:13:54Z</dcterms:modified>
</cp:coreProperties>
</file>